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99" r:id="rId3"/>
    <p:sldId id="267" r:id="rId4"/>
    <p:sldId id="307" r:id="rId5"/>
    <p:sldId id="302" r:id="rId6"/>
    <p:sldId id="301" r:id="rId7"/>
    <p:sldId id="308" r:id="rId8"/>
    <p:sldId id="259" r:id="rId9"/>
    <p:sldId id="273" r:id="rId10"/>
    <p:sldId id="304" r:id="rId11"/>
    <p:sldId id="305" r:id="rId12"/>
    <p:sldId id="306" r:id="rId13"/>
    <p:sldId id="303" r:id="rId14"/>
    <p:sldId id="264" r:id="rId15"/>
    <p:sldId id="263" r:id="rId16"/>
    <p:sldId id="270" r:id="rId17"/>
    <p:sldId id="271" r:id="rId18"/>
    <p:sldId id="310" r:id="rId19"/>
    <p:sldId id="272" r:id="rId20"/>
    <p:sldId id="311" r:id="rId21"/>
    <p:sldId id="280" r:id="rId22"/>
    <p:sldId id="296" r:id="rId23"/>
    <p:sldId id="285" r:id="rId24"/>
    <p:sldId id="265" r:id="rId25"/>
    <p:sldId id="289" r:id="rId26"/>
    <p:sldId id="260" r:id="rId27"/>
    <p:sldId id="290" r:id="rId28"/>
    <p:sldId id="291" r:id="rId29"/>
    <p:sldId id="292" r:id="rId30"/>
    <p:sldId id="278" r:id="rId31"/>
    <p:sldId id="288" r:id="rId32"/>
    <p:sldId id="309" r:id="rId33"/>
    <p:sldId id="261" r:id="rId34"/>
    <p:sldId id="298" r:id="rId35"/>
    <p:sldId id="276" r:id="rId36"/>
    <p:sldId id="293" r:id="rId37"/>
    <p:sldId id="294" r:id="rId38"/>
    <p:sldId id="295"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03" autoAdjust="0"/>
    <p:restoredTop sz="95504" autoAdjust="0"/>
  </p:normalViewPr>
  <p:slideViewPr>
    <p:cSldViewPr>
      <p:cViewPr>
        <p:scale>
          <a:sx n="112" d="100"/>
          <a:sy n="112" d="100"/>
        </p:scale>
        <p:origin x="-1560" y="-2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0FA58B-C904-9643-8DBA-6DC785BFA0D7}" type="doc">
      <dgm:prSet loTypeId="urn:microsoft.com/office/officeart/2005/8/layout/radial3" loCatId="" qsTypeId="urn:microsoft.com/office/officeart/2005/8/quickstyle/simple2" qsCatId="simple" csTypeId="urn:microsoft.com/office/officeart/2005/8/colors/accent1_2" csCatId="accent1" phldr="1"/>
      <dgm:spPr/>
      <dgm:t>
        <a:bodyPr/>
        <a:lstStyle/>
        <a:p>
          <a:endParaRPr lang="en-US"/>
        </a:p>
      </dgm:t>
    </dgm:pt>
    <dgm:pt modelId="{DB4BC7DB-CD7C-A24F-AB9B-83E117A328B5}">
      <dgm:prSet phldrT="[Text]" custT="1"/>
      <dgm:spPr/>
      <dgm:t>
        <a:bodyPr/>
        <a:lstStyle/>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r>
            <a:rPr lang="en-US" sz="2800" u="none" dirty="0" smtClean="0">
              <a:solidFill>
                <a:srgbClr val="008000"/>
              </a:solidFill>
            </a:rPr>
            <a:t>Biological process</a:t>
          </a:r>
        </a:p>
        <a:p>
          <a:endParaRPr lang="en-US" sz="3100" dirty="0" smtClean="0"/>
        </a:p>
        <a:p>
          <a:endParaRPr lang="en-US" sz="3100" dirty="0" smtClean="0"/>
        </a:p>
        <a:p>
          <a:endParaRPr lang="en-US" sz="3100" dirty="0" smtClean="0"/>
        </a:p>
        <a:p>
          <a:endParaRPr lang="en-US" sz="3100" dirty="0" smtClean="0"/>
        </a:p>
      </dgm:t>
    </dgm:pt>
    <dgm:pt modelId="{93F0038A-D05C-6C4A-B452-069B70BEA88F}" type="parTrans" cxnId="{CD0DDB79-60B9-5441-A652-45B59066B5B2}">
      <dgm:prSet/>
      <dgm:spPr/>
      <dgm:t>
        <a:bodyPr/>
        <a:lstStyle/>
        <a:p>
          <a:endParaRPr lang="en-US"/>
        </a:p>
      </dgm:t>
    </dgm:pt>
    <dgm:pt modelId="{50768369-DF4E-5040-A95A-48F1EC660EDC}" type="sibTrans" cxnId="{CD0DDB79-60B9-5441-A652-45B59066B5B2}">
      <dgm:prSet/>
      <dgm:spPr/>
      <dgm:t>
        <a:bodyPr/>
        <a:lstStyle/>
        <a:p>
          <a:endParaRPr lang="en-US"/>
        </a:p>
      </dgm:t>
    </dgm:pt>
    <dgm:pt modelId="{2D073382-0296-124D-AFCE-8BE767E28737}">
      <dgm:prSet phldrT="[Text]"/>
      <dgm:spPr/>
      <dgm:t>
        <a:bodyPr/>
        <a:lstStyle/>
        <a:p>
          <a:r>
            <a:rPr lang="en-US" dirty="0" smtClean="0">
              <a:solidFill>
                <a:srgbClr val="7F7F7F"/>
              </a:solidFill>
            </a:rPr>
            <a:t>Protein </a:t>
          </a:r>
          <a:br>
            <a:rPr lang="en-US" dirty="0" smtClean="0">
              <a:solidFill>
                <a:srgbClr val="7F7F7F"/>
              </a:solidFill>
            </a:rPr>
          </a:br>
          <a:r>
            <a:rPr lang="en-US" dirty="0" smtClean="0">
              <a:solidFill>
                <a:srgbClr val="7F7F7F"/>
              </a:solidFill>
            </a:rPr>
            <a:t>localization dynamics </a:t>
          </a:r>
        </a:p>
      </dgm:t>
    </dgm:pt>
    <dgm:pt modelId="{2AE33E1A-F0D0-FC4E-A859-C052F01F2832}" type="parTrans" cxnId="{9528813E-68F1-2B42-9063-9CDC4DFEAC70}">
      <dgm:prSet/>
      <dgm:spPr/>
      <dgm:t>
        <a:bodyPr/>
        <a:lstStyle/>
        <a:p>
          <a:endParaRPr lang="en-US"/>
        </a:p>
      </dgm:t>
    </dgm:pt>
    <dgm:pt modelId="{F8F26748-3C7C-F345-B243-734A0E0615F4}" type="sibTrans" cxnId="{9528813E-68F1-2B42-9063-9CDC4DFEAC70}">
      <dgm:prSet/>
      <dgm:spPr/>
      <dgm:t>
        <a:bodyPr/>
        <a:lstStyle/>
        <a:p>
          <a:endParaRPr lang="en-US"/>
        </a:p>
      </dgm:t>
    </dgm:pt>
    <dgm:pt modelId="{1DC3460B-18E6-5A45-A814-E544A26E63CD}">
      <dgm:prSet phldrT="[Text]" custT="1"/>
      <dgm:spPr/>
      <dgm:t>
        <a:bodyPr/>
        <a:lstStyle/>
        <a:p>
          <a:r>
            <a:rPr lang="en-US" sz="2400" b="0" u="none" dirty="0" smtClean="0">
              <a:solidFill>
                <a:schemeClr val="tx1">
                  <a:lumMod val="50000"/>
                  <a:lumOff val="50000"/>
                </a:schemeClr>
              </a:solidFill>
            </a:rPr>
            <a:t>Which proteins?</a:t>
          </a:r>
          <a:endParaRPr lang="en-US" sz="1400" b="0" u="none" dirty="0">
            <a:solidFill>
              <a:schemeClr val="tx1">
                <a:lumMod val="50000"/>
                <a:lumOff val="50000"/>
              </a:schemeClr>
            </a:solidFill>
          </a:endParaRPr>
        </a:p>
      </dgm:t>
    </dgm:pt>
    <dgm:pt modelId="{EB174BEB-4F9A-A941-A163-0AE59358B515}" type="parTrans" cxnId="{7D54F837-3970-A446-AE05-0AEE20FBF0F7}">
      <dgm:prSet/>
      <dgm:spPr/>
      <dgm:t>
        <a:bodyPr/>
        <a:lstStyle/>
        <a:p>
          <a:endParaRPr lang="en-US"/>
        </a:p>
      </dgm:t>
    </dgm:pt>
    <dgm:pt modelId="{5BE40A2E-BEC1-F04E-841C-5155847A3B25}" type="sibTrans" cxnId="{7D54F837-3970-A446-AE05-0AEE20FBF0F7}">
      <dgm:prSet/>
      <dgm:spPr/>
      <dgm:t>
        <a:bodyPr/>
        <a:lstStyle/>
        <a:p>
          <a:endParaRPr lang="en-US"/>
        </a:p>
      </dgm:t>
    </dgm:pt>
    <dgm:pt modelId="{0AD22A2B-6060-5D47-93D6-981EF178B2EF}">
      <dgm:prSet phldrT="[Text]"/>
      <dgm:spPr>
        <a:ln>
          <a:noFill/>
        </a:ln>
      </dgm:spPr>
      <dgm:t>
        <a:bodyPr/>
        <a:lstStyle/>
        <a:p>
          <a:r>
            <a:rPr lang="en-US" dirty="0" smtClean="0">
              <a:solidFill>
                <a:srgbClr val="7F7F7F"/>
              </a:solidFill>
            </a:rPr>
            <a:t>Protein-protein</a:t>
          </a:r>
        </a:p>
        <a:p>
          <a:r>
            <a:rPr lang="en-US" dirty="0" smtClean="0">
              <a:solidFill>
                <a:srgbClr val="7F7F7F"/>
              </a:solidFill>
            </a:rPr>
            <a:t>Interaction dynamics</a:t>
          </a:r>
        </a:p>
      </dgm:t>
    </dgm:pt>
    <dgm:pt modelId="{7BA6765B-7DE4-4B4D-9BDE-896318ED4D9B}" type="parTrans" cxnId="{F59E46C8-C5BB-1041-AD22-8004D2E5F742}">
      <dgm:prSet/>
      <dgm:spPr/>
      <dgm:t>
        <a:bodyPr/>
        <a:lstStyle/>
        <a:p>
          <a:endParaRPr lang="en-US"/>
        </a:p>
      </dgm:t>
    </dgm:pt>
    <dgm:pt modelId="{72B532B0-A033-3741-A53D-4FD091094F51}" type="sibTrans" cxnId="{F59E46C8-C5BB-1041-AD22-8004D2E5F742}">
      <dgm:prSet/>
      <dgm:spPr/>
      <dgm:t>
        <a:bodyPr/>
        <a:lstStyle/>
        <a:p>
          <a:endParaRPr lang="en-US"/>
        </a:p>
      </dgm:t>
    </dgm:pt>
    <dgm:pt modelId="{B67F25F1-DBFB-4F41-B5E3-3182988964EF}">
      <dgm:prSet/>
      <dgm:spPr/>
      <dgm:t>
        <a:bodyPr/>
        <a:lstStyle/>
        <a:p>
          <a:endParaRPr lang="en-US"/>
        </a:p>
      </dgm:t>
    </dgm:pt>
    <dgm:pt modelId="{8A9198A1-A1AF-CE44-943E-F0248DCF4623}" type="parTrans" cxnId="{4CD7C5F8-2F15-6E40-8512-A05AA868EEFA}">
      <dgm:prSet/>
      <dgm:spPr/>
      <dgm:t>
        <a:bodyPr/>
        <a:lstStyle/>
        <a:p>
          <a:endParaRPr lang="en-US"/>
        </a:p>
      </dgm:t>
    </dgm:pt>
    <dgm:pt modelId="{E2834640-8319-0D4C-AA90-50320D0E9100}" type="sibTrans" cxnId="{4CD7C5F8-2F15-6E40-8512-A05AA868EEFA}">
      <dgm:prSet/>
      <dgm:spPr/>
      <dgm:t>
        <a:bodyPr/>
        <a:lstStyle/>
        <a:p>
          <a:endParaRPr lang="en-US"/>
        </a:p>
      </dgm:t>
    </dgm:pt>
    <dgm:pt modelId="{C750406A-6E06-ED4E-89A4-9E923A7E2FD6}">
      <dgm:prSet/>
      <dgm:spPr/>
      <dgm:t>
        <a:bodyPr/>
        <a:lstStyle/>
        <a:p>
          <a:endParaRPr lang="en-US"/>
        </a:p>
      </dgm:t>
    </dgm:pt>
    <dgm:pt modelId="{7379CF25-8CC9-EF43-B2E5-A6DC5E56F83B}" type="parTrans" cxnId="{8CB80842-774D-DE40-A640-062F1032C238}">
      <dgm:prSet/>
      <dgm:spPr/>
      <dgm:t>
        <a:bodyPr/>
        <a:lstStyle/>
        <a:p>
          <a:endParaRPr lang="en-US"/>
        </a:p>
      </dgm:t>
    </dgm:pt>
    <dgm:pt modelId="{D9F0444B-BF01-7643-9D60-8E2F1D8B2E04}" type="sibTrans" cxnId="{8CB80842-774D-DE40-A640-062F1032C238}">
      <dgm:prSet/>
      <dgm:spPr/>
      <dgm:t>
        <a:bodyPr/>
        <a:lstStyle/>
        <a:p>
          <a:endParaRPr lang="en-US"/>
        </a:p>
      </dgm:t>
    </dgm:pt>
    <dgm:pt modelId="{C7F52D9E-1348-4745-9698-C557ED5B4A29}" type="pres">
      <dgm:prSet presAssocID="{5F0FA58B-C904-9643-8DBA-6DC785BFA0D7}" presName="composite" presStyleCnt="0">
        <dgm:presLayoutVars>
          <dgm:chMax val="1"/>
          <dgm:dir/>
          <dgm:resizeHandles val="exact"/>
        </dgm:presLayoutVars>
      </dgm:prSet>
      <dgm:spPr/>
      <dgm:t>
        <a:bodyPr/>
        <a:lstStyle/>
        <a:p>
          <a:endParaRPr lang="en-US"/>
        </a:p>
      </dgm:t>
    </dgm:pt>
    <dgm:pt modelId="{02B5E11D-A840-CF48-9886-40F73725A584}" type="pres">
      <dgm:prSet presAssocID="{5F0FA58B-C904-9643-8DBA-6DC785BFA0D7}" presName="radial" presStyleCnt="0">
        <dgm:presLayoutVars>
          <dgm:animLvl val="ctr"/>
        </dgm:presLayoutVars>
      </dgm:prSet>
      <dgm:spPr/>
    </dgm:pt>
    <dgm:pt modelId="{5046B3A2-D86D-6748-AFEB-9727CCA92172}" type="pres">
      <dgm:prSet presAssocID="{DB4BC7DB-CD7C-A24F-AB9B-83E117A328B5}" presName="centerShape" presStyleLbl="vennNode1" presStyleIdx="0" presStyleCnt="4" custScaleX="139010" custScaleY="73338" custLinFactNeighborX="-9377" custLinFactNeighborY="-6517"/>
      <dgm:spPr/>
      <dgm:t>
        <a:bodyPr/>
        <a:lstStyle/>
        <a:p>
          <a:endParaRPr lang="en-US"/>
        </a:p>
      </dgm:t>
    </dgm:pt>
    <dgm:pt modelId="{B7339873-57A6-ED4A-958C-C5A22D22A327}" type="pres">
      <dgm:prSet presAssocID="{1DC3460B-18E6-5A45-A814-E544A26E63CD}" presName="node" presStyleLbl="vennNode1" presStyleIdx="1" presStyleCnt="4" custScaleX="209614" custScaleY="86105" custRadScaleRad="91753" custRadScaleInc="-14071">
        <dgm:presLayoutVars>
          <dgm:bulletEnabled val="1"/>
        </dgm:presLayoutVars>
      </dgm:prSet>
      <dgm:spPr/>
      <dgm:t>
        <a:bodyPr/>
        <a:lstStyle/>
        <a:p>
          <a:endParaRPr lang="en-US"/>
        </a:p>
      </dgm:t>
    </dgm:pt>
    <dgm:pt modelId="{1D1D7B80-FCF8-F54B-9597-6CBF76514B21}" type="pres">
      <dgm:prSet presAssocID="{2D073382-0296-124D-AFCE-8BE767E28737}" presName="node" presStyleLbl="vennNode1" presStyleIdx="2" presStyleCnt="4" custScaleX="196339" custScaleY="102367" custRadScaleRad="135172" custRadScaleInc="-33666">
        <dgm:presLayoutVars>
          <dgm:bulletEnabled val="1"/>
        </dgm:presLayoutVars>
      </dgm:prSet>
      <dgm:spPr/>
      <dgm:t>
        <a:bodyPr/>
        <a:lstStyle/>
        <a:p>
          <a:endParaRPr lang="en-US"/>
        </a:p>
      </dgm:t>
    </dgm:pt>
    <dgm:pt modelId="{FB114532-69BA-2D4E-AE8D-D598D1E0CBBC}" type="pres">
      <dgm:prSet presAssocID="{0AD22A2B-6060-5D47-93D6-981EF178B2EF}" presName="node" presStyleLbl="vennNode1" presStyleIdx="3" presStyleCnt="4" custScaleX="215831" custScaleY="109267" custRadScaleRad="141135" custRadScaleInc="10407">
        <dgm:presLayoutVars>
          <dgm:bulletEnabled val="1"/>
        </dgm:presLayoutVars>
      </dgm:prSet>
      <dgm:spPr/>
      <dgm:t>
        <a:bodyPr/>
        <a:lstStyle/>
        <a:p>
          <a:endParaRPr lang="en-US"/>
        </a:p>
      </dgm:t>
    </dgm:pt>
  </dgm:ptLst>
  <dgm:cxnLst>
    <dgm:cxn modelId="{259EBAB8-8A40-415D-B4B6-8D121624AEEB}" type="presOf" srcId="{2D073382-0296-124D-AFCE-8BE767E28737}" destId="{1D1D7B80-FCF8-F54B-9597-6CBF76514B21}" srcOrd="0" destOrd="0" presId="urn:microsoft.com/office/officeart/2005/8/layout/radial3"/>
    <dgm:cxn modelId="{F59E46C8-C5BB-1041-AD22-8004D2E5F742}" srcId="{DB4BC7DB-CD7C-A24F-AB9B-83E117A328B5}" destId="{0AD22A2B-6060-5D47-93D6-981EF178B2EF}" srcOrd="2" destOrd="0" parTransId="{7BA6765B-7DE4-4B4D-9BDE-896318ED4D9B}" sibTransId="{72B532B0-A033-3741-A53D-4FD091094F51}"/>
    <dgm:cxn modelId="{CD0DDB79-60B9-5441-A652-45B59066B5B2}" srcId="{5F0FA58B-C904-9643-8DBA-6DC785BFA0D7}" destId="{DB4BC7DB-CD7C-A24F-AB9B-83E117A328B5}" srcOrd="0" destOrd="0" parTransId="{93F0038A-D05C-6C4A-B452-069B70BEA88F}" sibTransId="{50768369-DF4E-5040-A95A-48F1EC660EDC}"/>
    <dgm:cxn modelId="{506CCC90-50EA-4C49-9B94-FE9689C8709C}" type="presOf" srcId="{0AD22A2B-6060-5D47-93D6-981EF178B2EF}" destId="{FB114532-69BA-2D4E-AE8D-D598D1E0CBBC}" srcOrd="0" destOrd="0" presId="urn:microsoft.com/office/officeart/2005/8/layout/radial3"/>
    <dgm:cxn modelId="{8CB80842-774D-DE40-A640-062F1032C238}" srcId="{5F0FA58B-C904-9643-8DBA-6DC785BFA0D7}" destId="{C750406A-6E06-ED4E-89A4-9E923A7E2FD6}" srcOrd="2" destOrd="0" parTransId="{7379CF25-8CC9-EF43-B2E5-A6DC5E56F83B}" sibTransId="{D9F0444B-BF01-7643-9D60-8E2F1D8B2E04}"/>
    <dgm:cxn modelId="{9528813E-68F1-2B42-9063-9CDC4DFEAC70}" srcId="{DB4BC7DB-CD7C-A24F-AB9B-83E117A328B5}" destId="{2D073382-0296-124D-AFCE-8BE767E28737}" srcOrd="1" destOrd="0" parTransId="{2AE33E1A-F0D0-FC4E-A859-C052F01F2832}" sibTransId="{F8F26748-3C7C-F345-B243-734A0E0615F4}"/>
    <dgm:cxn modelId="{CDC97A2C-E47F-4542-BD55-823EAA4D9E5C}" type="presOf" srcId="{1DC3460B-18E6-5A45-A814-E544A26E63CD}" destId="{B7339873-57A6-ED4A-958C-C5A22D22A327}" srcOrd="0" destOrd="0" presId="urn:microsoft.com/office/officeart/2005/8/layout/radial3"/>
    <dgm:cxn modelId="{AA53290E-4543-453D-BD4B-7EE3DF297FEA}" type="presOf" srcId="{DB4BC7DB-CD7C-A24F-AB9B-83E117A328B5}" destId="{5046B3A2-D86D-6748-AFEB-9727CCA92172}" srcOrd="0" destOrd="0" presId="urn:microsoft.com/office/officeart/2005/8/layout/radial3"/>
    <dgm:cxn modelId="{4CD7C5F8-2F15-6E40-8512-A05AA868EEFA}" srcId="{5F0FA58B-C904-9643-8DBA-6DC785BFA0D7}" destId="{B67F25F1-DBFB-4F41-B5E3-3182988964EF}" srcOrd="1" destOrd="0" parTransId="{8A9198A1-A1AF-CE44-943E-F0248DCF4623}" sibTransId="{E2834640-8319-0D4C-AA90-50320D0E9100}"/>
    <dgm:cxn modelId="{558A28E2-3A1E-4837-9C5A-73A61C3FB02E}" type="presOf" srcId="{5F0FA58B-C904-9643-8DBA-6DC785BFA0D7}" destId="{C7F52D9E-1348-4745-9698-C557ED5B4A29}" srcOrd="0" destOrd="0" presId="urn:microsoft.com/office/officeart/2005/8/layout/radial3"/>
    <dgm:cxn modelId="{7D54F837-3970-A446-AE05-0AEE20FBF0F7}" srcId="{DB4BC7DB-CD7C-A24F-AB9B-83E117A328B5}" destId="{1DC3460B-18E6-5A45-A814-E544A26E63CD}" srcOrd="0" destOrd="0" parTransId="{EB174BEB-4F9A-A941-A163-0AE59358B515}" sibTransId="{5BE40A2E-BEC1-F04E-841C-5155847A3B25}"/>
    <dgm:cxn modelId="{FF170515-54C4-4D89-9C61-F3ED8C383964}" type="presParOf" srcId="{C7F52D9E-1348-4745-9698-C557ED5B4A29}" destId="{02B5E11D-A840-CF48-9886-40F73725A584}" srcOrd="0" destOrd="0" presId="urn:microsoft.com/office/officeart/2005/8/layout/radial3"/>
    <dgm:cxn modelId="{FE12E4D6-90A6-4AA7-859E-DF800DF1482C}" type="presParOf" srcId="{02B5E11D-A840-CF48-9886-40F73725A584}" destId="{5046B3A2-D86D-6748-AFEB-9727CCA92172}" srcOrd="0" destOrd="0" presId="urn:microsoft.com/office/officeart/2005/8/layout/radial3"/>
    <dgm:cxn modelId="{364C1EB4-8C86-4D8F-B5B1-0B37F12572FF}" type="presParOf" srcId="{02B5E11D-A840-CF48-9886-40F73725A584}" destId="{B7339873-57A6-ED4A-958C-C5A22D22A327}" srcOrd="1" destOrd="0" presId="urn:microsoft.com/office/officeart/2005/8/layout/radial3"/>
    <dgm:cxn modelId="{F5BC3FBB-52EB-4365-840A-C6695A7DBAA9}" type="presParOf" srcId="{02B5E11D-A840-CF48-9886-40F73725A584}" destId="{1D1D7B80-FCF8-F54B-9597-6CBF76514B21}" srcOrd="2" destOrd="0" presId="urn:microsoft.com/office/officeart/2005/8/layout/radial3"/>
    <dgm:cxn modelId="{7B8F3164-B8FA-4A31-B1A5-ACD3331D234D}" type="presParOf" srcId="{02B5E11D-A840-CF48-9886-40F73725A584}" destId="{FB114532-69BA-2D4E-AE8D-D598D1E0CBBC}"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6B3A2-D86D-6748-AFEB-9727CCA92172}">
      <dsp:nvSpPr>
        <dsp:cNvPr id="0" name=""/>
        <dsp:cNvSpPr/>
      </dsp:nvSpPr>
      <dsp:spPr>
        <a:xfrm>
          <a:off x="1993771" y="1580224"/>
          <a:ext cx="4427004" cy="2335570"/>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r>
            <a:rPr lang="en-US" sz="2800" u="none" kern="1200" dirty="0" smtClean="0">
              <a:solidFill>
                <a:srgbClr val="008000"/>
              </a:solidFill>
            </a:rPr>
            <a:t>Biological process</a:t>
          </a:r>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dsp:txBody>
      <dsp:txXfrm>
        <a:off x="2642091" y="1922260"/>
        <a:ext cx="3130364" cy="1651498"/>
      </dsp:txXfrm>
    </dsp:sp>
    <dsp:sp modelId="{B7339873-57A6-ED4A-958C-C5A22D22A327}">
      <dsp:nvSpPr>
        <dsp:cNvPr id="0" name=""/>
        <dsp:cNvSpPr/>
      </dsp:nvSpPr>
      <dsp:spPr>
        <a:xfrm>
          <a:off x="2374795" y="513430"/>
          <a:ext cx="3337753" cy="1371078"/>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0" u="none" kern="1200" dirty="0" smtClean="0">
              <a:solidFill>
                <a:schemeClr val="tx1">
                  <a:lumMod val="50000"/>
                  <a:lumOff val="50000"/>
                </a:schemeClr>
              </a:solidFill>
            </a:rPr>
            <a:t>Which proteins?</a:t>
          </a:r>
          <a:endParaRPr lang="en-US" sz="1400" b="0" u="none" kern="1200" dirty="0">
            <a:solidFill>
              <a:schemeClr val="tx1">
                <a:lumMod val="50000"/>
                <a:lumOff val="50000"/>
              </a:schemeClr>
            </a:solidFill>
          </a:endParaRPr>
        </a:p>
      </dsp:txBody>
      <dsp:txXfrm>
        <a:off x="2863598" y="714220"/>
        <a:ext cx="2360147" cy="969498"/>
      </dsp:txXfrm>
    </dsp:sp>
    <dsp:sp modelId="{1D1D7B80-FCF8-F54B-9597-6CBF76514B21}">
      <dsp:nvSpPr>
        <dsp:cNvPr id="0" name=""/>
        <dsp:cNvSpPr/>
      </dsp:nvSpPr>
      <dsp:spPr>
        <a:xfrm>
          <a:off x="5787313" y="1697518"/>
          <a:ext cx="3126370" cy="1630023"/>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 </a:t>
          </a:r>
          <a:br>
            <a:rPr lang="en-US" sz="2400" kern="1200" dirty="0" smtClean="0">
              <a:solidFill>
                <a:srgbClr val="7F7F7F"/>
              </a:solidFill>
            </a:rPr>
          </a:br>
          <a:r>
            <a:rPr lang="en-US" sz="2400" kern="1200" dirty="0" smtClean="0">
              <a:solidFill>
                <a:srgbClr val="7F7F7F"/>
              </a:solidFill>
            </a:rPr>
            <a:t>localization dynamics </a:t>
          </a:r>
        </a:p>
      </dsp:txBody>
      <dsp:txXfrm>
        <a:off x="6245159" y="1936229"/>
        <a:ext cx="2210678" cy="1152601"/>
      </dsp:txXfrm>
    </dsp:sp>
    <dsp:sp modelId="{FB114532-69BA-2D4E-AE8D-D598D1E0CBBC}">
      <dsp:nvSpPr>
        <dsp:cNvPr id="0" name=""/>
        <dsp:cNvSpPr/>
      </dsp:nvSpPr>
      <dsp:spPr>
        <a:xfrm>
          <a:off x="88778" y="3028008"/>
          <a:ext cx="3436748" cy="1739894"/>
        </a:xfrm>
        <a:prstGeom prst="ellipse">
          <a:avLst/>
        </a:prstGeom>
        <a:solidFill>
          <a:schemeClr val="accent1">
            <a:alpha val="50000"/>
            <a:hueOff val="0"/>
            <a:satOff val="0"/>
            <a:lumOff val="0"/>
            <a:alphaOff val="0"/>
          </a:schemeClr>
        </a:solidFill>
        <a:ln w="38100" cap="flat" cmpd="sng" algn="ctr">
          <a:no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Protein-protein</a:t>
          </a:r>
        </a:p>
        <a:p>
          <a:pPr lvl="0" algn="ctr" defTabSz="1066800">
            <a:lnSpc>
              <a:spcPct val="90000"/>
            </a:lnSpc>
            <a:spcBef>
              <a:spcPct val="0"/>
            </a:spcBef>
            <a:spcAft>
              <a:spcPct val="35000"/>
            </a:spcAft>
          </a:pPr>
          <a:r>
            <a:rPr lang="en-US" sz="2400" kern="1200" dirty="0" smtClean="0">
              <a:solidFill>
                <a:srgbClr val="7F7F7F"/>
              </a:solidFill>
            </a:rPr>
            <a:t>Interaction dynamics</a:t>
          </a:r>
        </a:p>
      </dsp:txBody>
      <dsp:txXfrm>
        <a:off x="592078" y="3282810"/>
        <a:ext cx="2430148" cy="123029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9041D9-397C-4D41-8F0A-EC8766BD8531}" type="datetimeFigureOut">
              <a:rPr lang="en-US" smtClean="0"/>
              <a:t>26/11/16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23FEB5-4D18-43A9-AC75-0D5B3E6360FC}" type="slidenum">
              <a:rPr lang="en-US" smtClean="0"/>
              <a:t>‹#›</a:t>
            </a:fld>
            <a:endParaRPr lang="en-US"/>
          </a:p>
        </p:txBody>
      </p:sp>
    </p:spTree>
    <p:extLst>
      <p:ext uri="{BB962C8B-B14F-4D97-AF65-F5344CB8AC3E}">
        <p14:creationId xmlns:p14="http://schemas.microsoft.com/office/powerpoint/2010/main" val="158651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r>
              <a:rPr lang="en-US" dirty="0" smtClean="0"/>
              <a:t>You</a:t>
            </a:r>
            <a:r>
              <a:rPr lang="en-US" baseline="0" dirty="0" smtClean="0"/>
              <a:t> have an assay that tells you whether the process of interest is working and then you look in the presence of </a:t>
            </a:r>
            <a:r>
              <a:rPr lang="en-US" baseline="0" dirty="0" err="1" smtClean="0"/>
              <a:t>siRNAs</a:t>
            </a:r>
            <a:r>
              <a:rPr lang="en-US" baseline="0" dirty="0" smtClean="0"/>
              <a:t> whether the process is still working.</a:t>
            </a:r>
            <a:endParaRPr lang="en-US" dirty="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3</a:t>
            </a:fld>
            <a:endParaRPr lang="de-DE"/>
          </a:p>
        </p:txBody>
      </p:sp>
    </p:spTree>
    <p:extLst>
      <p:ext uri="{BB962C8B-B14F-4D97-AF65-F5344CB8AC3E}">
        <p14:creationId xmlns:p14="http://schemas.microsoft.com/office/powerpoint/2010/main" val="345489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26</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28</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29</a:t>
            </a:fld>
            <a:endParaRPr lang="en-US"/>
          </a:p>
        </p:txBody>
      </p:sp>
    </p:spTree>
    <p:extLst>
      <p:ext uri="{BB962C8B-B14F-4D97-AF65-F5344CB8AC3E}">
        <p14:creationId xmlns:p14="http://schemas.microsoft.com/office/powerpoint/2010/main" val="3952798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26/11/16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26/11/16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26/11/16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26/11/16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26/11/16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tiff"/><Relationship Id="rId1" Type="http://schemas.microsoft.com/office/2007/relationships/media" Target="file://localhost/Users/tischi/Desktop/cellprofiler-courses-master/presentation-files/Golgi_20x1x0.95_Aperture11.2mm4.9mm3.6mm_dz1_002_crop_combined_registered.avi" TargetMode="External"/><Relationship Id="rId2" Type="http://schemas.openxmlformats.org/officeDocument/2006/relationships/video" Target="file://localhost/Users/tischi/Desktop/cellprofiler-courses-master/presentation-files/Golgi_20x1x0.95_Aperture11.2mm4.9mm3.6mm_dz1_002_crop_combined_registered.av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 Id="rId3"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microsoft.com/office/2007/relationships/media" Target="../media/media1.avi"/><Relationship Id="rId2" Type="http://schemas.openxmlformats.org/officeDocument/2006/relationships/video" Target="../media/media1.avi"/></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image" Target="../media/image2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5025"/>
            <a:ext cx="7772400" cy="1470025"/>
          </a:xfrm>
        </p:spPr>
        <p:txBody>
          <a:bodyPr>
            <a:normAutofit/>
          </a:bodyPr>
          <a:lstStyle/>
          <a:p>
            <a:r>
              <a:rPr lang="en-US" dirty="0"/>
              <a:t>High-throughput and </a:t>
            </a:r>
            <a:r>
              <a:rPr lang="en-US" dirty="0" smtClean="0"/>
              <a:t>Adaptive </a:t>
            </a:r>
            <a:r>
              <a:rPr lang="en-US" dirty="0"/>
              <a:t>F</a:t>
            </a:r>
            <a:r>
              <a:rPr lang="en-US" dirty="0" smtClean="0"/>
              <a:t>eedback </a:t>
            </a:r>
            <a:r>
              <a:rPr lang="en-US" dirty="0"/>
              <a:t>M</a:t>
            </a:r>
            <a:r>
              <a:rPr lang="en-US" dirty="0" smtClean="0"/>
              <a:t>icroscopy</a:t>
            </a:r>
            <a:endParaRPr lang="en-US" dirty="0"/>
          </a:p>
        </p:txBody>
      </p:sp>
      <p:sp>
        <p:nvSpPr>
          <p:cNvPr id="3" name="Subtitle 2"/>
          <p:cNvSpPr>
            <a:spLocks noGrp="1"/>
          </p:cNvSpPr>
          <p:nvPr>
            <p:ph type="subTitle" idx="1"/>
          </p:nvPr>
        </p:nvSpPr>
        <p:spPr>
          <a:xfrm>
            <a:off x="1143000" y="2590800"/>
            <a:ext cx="6400800" cy="1752600"/>
          </a:xfrm>
        </p:spPr>
        <p:txBody>
          <a:bodyPr>
            <a:normAutofit fontScale="70000" lnSpcReduction="20000"/>
          </a:bodyPr>
          <a:lstStyle/>
          <a:p>
            <a:r>
              <a:rPr lang="en-US" u="sng" dirty="0"/>
              <a:t>Christian </a:t>
            </a:r>
            <a:r>
              <a:rPr lang="en-US" u="sng" dirty="0" err="1"/>
              <a:t>Tischer</a:t>
            </a:r>
            <a:r>
              <a:rPr lang="en-US" dirty="0"/>
              <a:t>, Sabine </a:t>
            </a:r>
            <a:r>
              <a:rPr lang="en-US" dirty="0" err="1"/>
              <a:t>Reither</a:t>
            </a:r>
            <a:r>
              <a:rPr lang="en-US" dirty="0"/>
              <a:t>, Volker </a:t>
            </a:r>
            <a:r>
              <a:rPr lang="en-US" dirty="0" err="1"/>
              <a:t>Hilsenstein</a:t>
            </a:r>
            <a:r>
              <a:rPr lang="en-US" dirty="0"/>
              <a:t>, </a:t>
            </a:r>
            <a:r>
              <a:rPr lang="en-US" dirty="0" err="1"/>
              <a:t>Beate</a:t>
            </a:r>
            <a:r>
              <a:rPr lang="en-US" dirty="0"/>
              <a:t> Neumann, Rainer </a:t>
            </a:r>
            <a:r>
              <a:rPr lang="en-US" dirty="0" err="1"/>
              <a:t>Pepperkok</a:t>
            </a:r>
            <a:endParaRPr lang="en-US" dirty="0"/>
          </a:p>
          <a:p>
            <a:r>
              <a:rPr lang="en-US" dirty="0"/>
              <a:t> </a:t>
            </a:r>
          </a:p>
          <a:p>
            <a:r>
              <a:rPr lang="en-US" dirty="0"/>
              <a:t>Advanced Light Microscopy Facility, EMBL Heidelberg</a:t>
            </a:r>
          </a:p>
          <a:p>
            <a:r>
              <a:rPr lang="en-US" dirty="0"/>
              <a:t>Meyerhofstr.1, 69117 Heidelberg, Germany</a:t>
            </a:r>
          </a:p>
          <a:p>
            <a:endParaRPr lang="en-US" dirty="0"/>
          </a:p>
        </p:txBody>
      </p:sp>
      <p:sp>
        <p:nvSpPr>
          <p:cNvPr id="4" name="Rectangle 3"/>
          <p:cNvSpPr/>
          <p:nvPr/>
        </p:nvSpPr>
        <p:spPr>
          <a:xfrm>
            <a:off x="304800" y="4648200"/>
            <a:ext cx="8382000" cy="2031325"/>
          </a:xfrm>
          <a:prstGeom prst="rect">
            <a:avLst/>
          </a:prstGeom>
        </p:spPr>
        <p:txBody>
          <a:bodyPr wrap="square">
            <a:spAutoFit/>
          </a:bodyPr>
          <a:lstStyle/>
          <a:p>
            <a:pPr algn="just"/>
            <a:r>
              <a:rPr lang="en-US" sz="1400" dirty="0"/>
              <a:t>High-throughput microscopy of </a:t>
            </a:r>
            <a:r>
              <a:rPr lang="en-US" sz="1400" dirty="0" err="1"/>
              <a:t>siRNA</a:t>
            </a:r>
            <a:r>
              <a:rPr lang="en-US" sz="1400" dirty="0"/>
              <a:t> treated cells has become a standard tool for discovering genes with roles in specific biological processes. However, conducting high-throughput microscopy experiments is still challenging as it puts high demands on sample preparation, microscopy, image and data analysis. Moreover, further characterization of the “hit genes” often requires demanding microscopic assays that are difficult to perform even in medium throughput. In this talk, I will outline the typical challenges occurring in high-throughput microscopy and discuss how dedicated microscope systems can help to tackle these challenges. In addition, I will describe how “adaptive feedback microscopy” allows scientist to perform highly complex microscopic assays in a fully automated manner, thereby enabling detailed and systematic further investigation of the identified “hit genes”.</a:t>
            </a:r>
          </a:p>
        </p:txBody>
      </p:sp>
    </p:spTree>
    <p:extLst>
      <p:ext uri="{BB962C8B-B14F-4D97-AF65-F5344CB8AC3E}">
        <p14:creationId xmlns:p14="http://schemas.microsoft.com/office/powerpoint/2010/main" val="34280670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smtClean="0"/>
              <a:t>Things to pay attention to when acquiring a new high-throughput screening system</a:t>
            </a:r>
            <a:endParaRPr lang="en-US" dirty="0"/>
          </a:p>
        </p:txBody>
      </p:sp>
    </p:spTree>
    <p:extLst>
      <p:ext uri="{BB962C8B-B14F-4D97-AF65-F5344CB8AC3E}">
        <p14:creationId xmlns:p14="http://schemas.microsoft.com/office/powerpoint/2010/main" val="4067448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smtClean="0"/>
              <a:t>Things to pay attention to when acquiring a new high-throughput screening system</a:t>
            </a:r>
            <a:endParaRPr lang="en-US" dirty="0"/>
          </a:p>
        </p:txBody>
      </p:sp>
    </p:spTree>
    <p:extLst>
      <p:ext uri="{BB962C8B-B14F-4D97-AF65-F5344CB8AC3E}">
        <p14:creationId xmlns:p14="http://schemas.microsoft.com/office/powerpoint/2010/main" val="4067448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smtClean="0"/>
              <a:t>Things to pay attention to when acquiring a new high-throughput screening system</a:t>
            </a:r>
            <a:endParaRPr lang="en-US" dirty="0"/>
          </a:p>
        </p:txBody>
      </p:sp>
    </p:spTree>
    <p:extLst>
      <p:ext uri="{BB962C8B-B14F-4D97-AF65-F5344CB8AC3E}">
        <p14:creationId xmlns:p14="http://schemas.microsoft.com/office/powerpoint/2010/main" val="4067448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smtClean="0"/>
              <a:t>Things to pay attention to when acquiring a new high-throughput screening system</a:t>
            </a:r>
            <a:endParaRPr lang="en-US" dirty="0"/>
          </a:p>
        </p:txBody>
      </p:sp>
    </p:spTree>
    <p:extLst>
      <p:ext uri="{BB962C8B-B14F-4D97-AF65-F5344CB8AC3E}">
        <p14:creationId xmlns:p14="http://schemas.microsoft.com/office/powerpoint/2010/main" val="4067448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 effects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932686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Autofocus </a:t>
            </a:r>
            <a:r>
              <a:rPr lang="en-US" dirty="0" err="1" smtClean="0"/>
              <a:t>CellDiscoverer</a:t>
            </a:r>
            <a:r>
              <a:rPr lang="en-US" dirty="0" smtClean="0"/>
              <a:t> 7</a:t>
            </a:r>
            <a:endParaRPr lang="en-US" dirty="0"/>
          </a:p>
        </p:txBody>
      </p:sp>
      <p:sp>
        <p:nvSpPr>
          <p:cNvPr id="3" name="Content Placeholder 2"/>
          <p:cNvSpPr>
            <a:spLocks noGrp="1"/>
          </p:cNvSpPr>
          <p:nvPr>
            <p:ph idx="1"/>
          </p:nvPr>
        </p:nvSpPr>
        <p:spPr/>
        <p:txBody>
          <a:bodyPr/>
          <a:lstStyle/>
          <a:p>
            <a:r>
              <a:rPr lang="en-US" dirty="0" smtClean="0"/>
              <a:t>Find Surface</a:t>
            </a:r>
          </a:p>
          <a:p>
            <a:r>
              <a:rPr lang="en-US" dirty="0" smtClean="0"/>
              <a:t>Focus Hold</a:t>
            </a:r>
          </a:p>
          <a:p>
            <a:r>
              <a:rPr lang="en-US" dirty="0" smtClean="0"/>
              <a:t>Focus every time-point and position</a:t>
            </a:r>
            <a:endParaRPr lang="en-US" dirty="0"/>
          </a:p>
        </p:txBody>
      </p:sp>
    </p:spTree>
    <p:extLst>
      <p:ext uri="{BB962C8B-B14F-4D97-AF65-F5344CB8AC3E}">
        <p14:creationId xmlns:p14="http://schemas.microsoft.com/office/powerpoint/2010/main" val="3658940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477838" y="114300"/>
            <a:ext cx="8229600" cy="1143000"/>
          </a:xfrm>
        </p:spPr>
        <p:txBody>
          <a:bodyPr/>
          <a:lstStyle/>
          <a:p>
            <a:r>
              <a:rPr lang="en-US" altLang="en-US" sz="4000" dirty="0" err="1" smtClean="0">
                <a:ea typeface="ＭＳ Ｐゴシック" pitchFamily="34" charset="-128"/>
              </a:rPr>
              <a:t>Autophagosome</a:t>
            </a:r>
            <a:r>
              <a:rPr lang="en-US" altLang="en-US" sz="4000" dirty="0" smtClean="0">
                <a:ea typeface="ＭＳ Ｐゴシック" pitchFamily="34" charset="-128"/>
              </a:rPr>
              <a:t> screen</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5"/>
          <p:cNvSpPr txBox="1">
            <a:spLocks noChangeArrowheads="1"/>
          </p:cNvSpPr>
          <p:nvPr/>
        </p:nvSpPr>
        <p:spPr bwMode="auto">
          <a:xfrm>
            <a:off x="1770063" y="1219200"/>
            <a:ext cx="158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A</a:t>
            </a:r>
          </a:p>
        </p:txBody>
      </p:sp>
      <p:sp>
        <p:nvSpPr>
          <p:cNvPr id="77829" name="TextBox 6"/>
          <p:cNvSpPr txBox="1">
            <a:spLocks noChangeArrowheads="1"/>
          </p:cNvSpPr>
          <p:nvPr/>
        </p:nvSpPr>
        <p:spPr bwMode="auto">
          <a:xfrm>
            <a:off x="5829300" y="1257300"/>
            <a:ext cx="1585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B</a:t>
            </a:r>
          </a:p>
        </p:txBody>
      </p:sp>
      <p:sp>
        <p:nvSpPr>
          <p:cNvPr id="80903" name="TextBox 7"/>
          <p:cNvSpPr txBox="1">
            <a:spLocks noChangeArrowheads="1"/>
          </p:cNvSpPr>
          <p:nvPr/>
        </p:nvSpPr>
        <p:spPr bwMode="auto">
          <a:xfrm>
            <a:off x="198438" y="4876800"/>
            <a:ext cx="8788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t>In principle, the</a:t>
            </a:r>
            <a:r>
              <a:rPr lang="en-US" altLang="en-US" b="1"/>
              <a:t> total intensity inside all dot-like structures </a:t>
            </a:r>
          </a:p>
          <a:p>
            <a:pPr eaLnBrk="1" hangingPunct="1"/>
            <a:r>
              <a:rPr lang="en-US" altLang="en-US"/>
              <a:t>in each cell is proportional to the </a:t>
            </a:r>
            <a:r>
              <a:rPr lang="en-US" altLang="en-US" b="1"/>
              <a:t>amount of protein recruited </a:t>
            </a:r>
          </a:p>
          <a:p>
            <a:pPr eaLnBrk="1" hangingPunct="1"/>
            <a:r>
              <a:rPr lang="en-US" altLang="en-US" b="1"/>
              <a:t>to autophagosomes</a:t>
            </a:r>
            <a:r>
              <a:rPr lang="en-US" altLang="en-US"/>
              <a:t> in this cell.</a:t>
            </a:r>
          </a:p>
        </p:txBody>
      </p:sp>
    </p:spTree>
    <p:extLst>
      <p:ext uri="{BB962C8B-B14F-4D97-AF65-F5344CB8AC3E}">
        <p14:creationId xmlns:p14="http://schemas.microsoft.com/office/powerpoint/2010/main" val="4212411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9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3" name="Group 38"/>
          <p:cNvGrpSpPr>
            <a:grpSpLocks/>
          </p:cNvGrpSpPr>
          <p:nvPr/>
        </p:nvGrpSpPr>
        <p:grpSpPr bwMode="auto">
          <a:xfrm>
            <a:off x="152400" y="1905000"/>
            <a:ext cx="300037" cy="1524000"/>
            <a:chOff x="3886200" y="1676400"/>
            <a:chExt cx="300082" cy="1524000"/>
          </a:xfrm>
        </p:grpSpPr>
        <p:cxnSp>
          <p:nvCxnSpPr>
            <p:cNvPr id="29" name="Straight Arrow Connector 28"/>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91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cxnSp>
        <p:nvCxnSpPr>
          <p:cNvPr id="38" name="Straight Connector 37"/>
          <p:cNvCxnSpPr>
            <a:cxnSpLocks noChangeShapeType="1"/>
          </p:cNvCxnSpPr>
          <p:nvPr/>
        </p:nvCxnSpPr>
        <p:spPr bwMode="auto">
          <a:xfrm flipV="1">
            <a:off x="7373938" y="1981199"/>
            <a:ext cx="0" cy="1219200"/>
          </a:xfrm>
          <a:prstGeom prst="line">
            <a:avLst/>
          </a:prstGeom>
          <a:noFill/>
          <a:ln w="381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8855" name="TextBox 38"/>
          <p:cNvSpPr txBox="1">
            <a:spLocks noChangeArrowheads="1"/>
          </p:cNvSpPr>
          <p:nvPr/>
        </p:nvSpPr>
        <p:spPr bwMode="auto">
          <a:xfrm rot="-5400000">
            <a:off x="6347619" y="2474118"/>
            <a:ext cx="1660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10 micrometer</a:t>
            </a:r>
          </a:p>
        </p:txBody>
      </p:sp>
      <p:grpSp>
        <p:nvGrpSpPr>
          <p:cNvPr id="78856" name="Group 101"/>
          <p:cNvGrpSpPr>
            <a:grpSpLocks/>
          </p:cNvGrpSpPr>
          <p:nvPr/>
        </p:nvGrpSpPr>
        <p:grpSpPr bwMode="auto">
          <a:xfrm>
            <a:off x="685800" y="2057400"/>
            <a:ext cx="2420937" cy="1173163"/>
            <a:chOff x="627062" y="1447800"/>
            <a:chExt cx="2420938" cy="1173162"/>
          </a:xfrm>
        </p:grpSpPr>
        <p:grpSp>
          <p:nvGrpSpPr>
            <p:cNvPr id="78907" name="Group 35"/>
            <p:cNvGrpSpPr>
              <a:grpSpLocks/>
            </p:cNvGrpSpPr>
            <p:nvPr/>
          </p:nvGrpSpPr>
          <p:grpSpPr bwMode="auto">
            <a:xfrm>
              <a:off x="627062" y="1447800"/>
              <a:ext cx="2420938" cy="1173162"/>
              <a:chOff x="6019800" y="1371600"/>
              <a:chExt cx="2420938" cy="1173162"/>
            </a:xfrm>
          </p:grpSpPr>
          <p:sp>
            <p:nvSpPr>
              <p:cNvPr id="26" name="Freeform 2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Oval 2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Oval 30"/>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5" name="Oval 64"/>
            <p:cNvSpPr/>
            <p:nvPr/>
          </p:nvSpPr>
          <p:spPr>
            <a:xfrm>
              <a:off x="2317750" y="2503487"/>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4" name="Oval 83"/>
          <p:cNvSpPr/>
          <p:nvPr/>
        </p:nvSpPr>
        <p:spPr>
          <a:xfrm>
            <a:off x="2541252" y="2895600"/>
            <a:ext cx="76200" cy="15240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78863" name="Group 102"/>
          <p:cNvGrpSpPr>
            <a:grpSpLocks/>
          </p:cNvGrpSpPr>
          <p:nvPr/>
        </p:nvGrpSpPr>
        <p:grpSpPr bwMode="auto">
          <a:xfrm>
            <a:off x="3733800" y="2057400"/>
            <a:ext cx="2420937" cy="1173163"/>
            <a:chOff x="627062" y="1447800"/>
            <a:chExt cx="2420938" cy="1173162"/>
          </a:xfrm>
        </p:grpSpPr>
        <p:grpSp>
          <p:nvGrpSpPr>
            <p:cNvPr id="78898" name="Group 103"/>
            <p:cNvGrpSpPr>
              <a:grpSpLocks/>
            </p:cNvGrpSpPr>
            <p:nvPr/>
          </p:nvGrpSpPr>
          <p:grpSpPr bwMode="auto">
            <a:xfrm>
              <a:off x="627062" y="1447800"/>
              <a:ext cx="2420938" cy="1173162"/>
              <a:chOff x="6019800" y="1371600"/>
              <a:chExt cx="2420938" cy="1173162"/>
            </a:xfrm>
          </p:grpSpPr>
          <p:sp>
            <p:nvSpPr>
              <p:cNvPr id="106" name="Freeform 10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7" name="Oval 10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8" name="Oval 107"/>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9" name="Oval 108"/>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5" name="Oval 104"/>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8869" name="TextBox 136"/>
          <p:cNvSpPr txBox="1">
            <a:spLocks noChangeArrowheads="1"/>
          </p:cNvSpPr>
          <p:nvPr/>
        </p:nvSpPr>
        <p:spPr bwMode="auto">
          <a:xfrm>
            <a:off x="592137" y="1219200"/>
            <a:ext cx="20325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Z-stack with point </a:t>
            </a:r>
            <a:br>
              <a:rPr lang="en-US" altLang="en-US" sz="1800" dirty="0" smtClean="0"/>
            </a:br>
            <a:r>
              <a:rPr lang="en-US" altLang="en-US" sz="1800" dirty="0" smtClean="0"/>
              <a:t>scanning confocal</a:t>
            </a:r>
            <a:endParaRPr lang="en-US" altLang="en-US" sz="1800" dirty="0"/>
          </a:p>
        </p:txBody>
      </p:sp>
      <p:sp>
        <p:nvSpPr>
          <p:cNvPr id="78870" name="TextBox 137"/>
          <p:cNvSpPr txBox="1">
            <a:spLocks noChangeArrowheads="1"/>
          </p:cNvSpPr>
          <p:nvPr/>
        </p:nvSpPr>
        <p:spPr bwMode="auto">
          <a:xfrm>
            <a:off x="3917950" y="1230313"/>
            <a:ext cx="244305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Z-stack with </a:t>
            </a:r>
            <a:br>
              <a:rPr lang="en-US" altLang="en-US" sz="1800" dirty="0" smtClean="0"/>
            </a:br>
            <a:r>
              <a:rPr lang="en-US" altLang="en-US" sz="1800" dirty="0" smtClean="0"/>
              <a:t>spinning disc confocal</a:t>
            </a:r>
            <a:endParaRPr lang="en-US" altLang="en-US" sz="1800" dirty="0"/>
          </a:p>
        </p:txBody>
      </p:sp>
      <p:sp>
        <p:nvSpPr>
          <p:cNvPr id="78872" name="Title 1"/>
          <p:cNvSpPr>
            <a:spLocks noGrp="1"/>
          </p:cNvSpPr>
          <p:nvPr>
            <p:ph type="title"/>
          </p:nvPr>
        </p:nvSpPr>
        <p:spPr>
          <a:xfrm>
            <a:off x="457200" y="-76200"/>
            <a:ext cx="8229600" cy="1143000"/>
          </a:xfrm>
        </p:spPr>
        <p:txBody>
          <a:bodyPr/>
          <a:lstStyle/>
          <a:p>
            <a:r>
              <a:rPr lang="en-US" altLang="en-US" sz="4000" dirty="0" smtClean="0">
                <a:ea typeface="ＭＳ Ｐゴシック" pitchFamily="34" charset="-128"/>
              </a:rPr>
              <a:t>Acquisition modalities: confocal</a:t>
            </a:r>
          </a:p>
        </p:txBody>
      </p:sp>
      <p:cxnSp>
        <p:nvCxnSpPr>
          <p:cNvPr id="3" name="Straight Arrow Connector 2"/>
          <p:cNvCxnSpPr/>
          <p:nvPr/>
        </p:nvCxnSpPr>
        <p:spPr>
          <a:xfrm flipH="1">
            <a:off x="2039937" y="2966637"/>
            <a:ext cx="457200" cy="0"/>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flipV="1">
            <a:off x="2575422" y="2461657"/>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640137" y="2895600"/>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640137" y="2971800"/>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H="1" flipV="1">
            <a:off x="4859337" y="2455485"/>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792537" y="35814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3792537" y="37147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3792537" y="39814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3792537" y="41148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3792537" y="42481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3792537" y="43815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3792537" y="45148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3792537" y="46482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3792537" y="38481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820737" y="35814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820737" y="37147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820737" y="39814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820737" y="41148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820737" y="42481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820737" y="43815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820737" y="45148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820737" y="46482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820737" y="38481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173537" y="4800600"/>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3792537" y="56388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6172200" y="4419600"/>
            <a:ext cx="2971799" cy="2031325"/>
          </a:xfrm>
          <a:prstGeom prst="rect">
            <a:avLst/>
          </a:prstGeom>
          <a:noFill/>
        </p:spPr>
        <p:txBody>
          <a:bodyPr wrap="square" rtlCol="0">
            <a:spAutoFit/>
          </a:bodyPr>
          <a:lstStyle/>
          <a:p>
            <a:r>
              <a:rPr lang="en-US" dirty="0" smtClean="0"/>
              <a:t>Good option, if available: on-the-fly z sum projection during acquisition</a:t>
            </a:r>
          </a:p>
          <a:p>
            <a:pPr marL="742950" lvl="1" indent="-285750">
              <a:buFontTx/>
              <a:buChar char="•"/>
            </a:pPr>
            <a:r>
              <a:rPr lang="en-US" dirty="0" smtClean="0"/>
              <a:t>Save ~10x disc space </a:t>
            </a:r>
          </a:p>
          <a:p>
            <a:pPr marL="742950" lvl="1" indent="-285750">
              <a:buFontTx/>
              <a:buChar char="•"/>
            </a:pPr>
            <a:r>
              <a:rPr lang="en-US" dirty="0" smtClean="0"/>
              <a:t>Simplify image analysis workflow (2-D only)</a:t>
            </a:r>
          </a:p>
        </p:txBody>
      </p:sp>
      <p:sp>
        <p:nvSpPr>
          <p:cNvPr id="78848" name="TextBox 78847"/>
          <p:cNvSpPr txBox="1"/>
          <p:nvPr/>
        </p:nvSpPr>
        <p:spPr>
          <a:xfrm>
            <a:off x="457200" y="5105400"/>
            <a:ext cx="2685839" cy="646331"/>
          </a:xfrm>
          <a:prstGeom prst="rect">
            <a:avLst/>
          </a:prstGeom>
          <a:noFill/>
        </p:spPr>
        <p:txBody>
          <a:bodyPr wrap="none" rtlCol="0">
            <a:spAutoFit/>
          </a:bodyPr>
          <a:lstStyle/>
          <a:p>
            <a:r>
              <a:rPr lang="en-US" dirty="0" smtClean="0"/>
              <a:t>Typically too slow for</a:t>
            </a:r>
            <a:br>
              <a:rPr lang="en-US" dirty="0" smtClean="0"/>
            </a:br>
            <a:r>
              <a:rPr lang="en-US" dirty="0" smtClean="0"/>
              <a:t>high-throughput screening</a:t>
            </a:r>
            <a:endParaRPr lang="en-US" dirty="0"/>
          </a:p>
        </p:txBody>
      </p:sp>
    </p:spTree>
    <p:extLst>
      <p:ext uri="{BB962C8B-B14F-4D97-AF65-F5344CB8AC3E}">
        <p14:creationId xmlns:p14="http://schemas.microsoft.com/office/powerpoint/2010/main" val="9210766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Acquisition Modalities: </a:t>
            </a:r>
            <a:r>
              <a:rPr lang="en-US" dirty="0" err="1" smtClean="0"/>
              <a:t>Widefield</a:t>
            </a:r>
            <a:endParaRPr lang="en-US" dirty="0"/>
          </a:p>
        </p:txBody>
      </p:sp>
      <p:grpSp>
        <p:nvGrpSpPr>
          <p:cNvPr id="29" name="Group 102"/>
          <p:cNvGrpSpPr>
            <a:grpSpLocks/>
          </p:cNvGrpSpPr>
          <p:nvPr/>
        </p:nvGrpSpPr>
        <p:grpSpPr bwMode="auto">
          <a:xfrm>
            <a:off x="779463" y="2427287"/>
            <a:ext cx="2420937" cy="1173163"/>
            <a:chOff x="627062" y="1447800"/>
            <a:chExt cx="2420938" cy="1173162"/>
          </a:xfrm>
        </p:grpSpPr>
        <p:grpSp>
          <p:nvGrpSpPr>
            <p:cNvPr id="30" name="Group 103"/>
            <p:cNvGrpSpPr>
              <a:grpSpLocks/>
            </p:cNvGrpSpPr>
            <p:nvPr/>
          </p:nvGrpSpPr>
          <p:grpSpPr bwMode="auto">
            <a:xfrm>
              <a:off x="627062" y="1447800"/>
              <a:ext cx="2420938" cy="1173162"/>
              <a:chOff x="6019800" y="1371600"/>
              <a:chExt cx="2420938" cy="1173162"/>
            </a:xfrm>
          </p:grpSpPr>
          <p:sp>
            <p:nvSpPr>
              <p:cNvPr id="32" name="Freeform 31"/>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 name="Oval 32"/>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 name="Oval 33"/>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1" name="Oval 30"/>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9" name="Group 61"/>
          <p:cNvGrpSpPr>
            <a:grpSpLocks/>
          </p:cNvGrpSpPr>
          <p:nvPr/>
        </p:nvGrpSpPr>
        <p:grpSpPr bwMode="auto">
          <a:xfrm>
            <a:off x="1979613" y="2417762"/>
            <a:ext cx="881062" cy="1263650"/>
            <a:chOff x="5540966" y="3266873"/>
            <a:chExt cx="881349" cy="1264577"/>
          </a:xfrm>
        </p:grpSpPr>
        <p:sp>
          <p:nvSpPr>
            <p:cNvPr id="40" name="Freeform 3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1" name="Freeform 4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2" name="Group 112"/>
          <p:cNvGrpSpPr>
            <a:grpSpLocks/>
          </p:cNvGrpSpPr>
          <p:nvPr/>
        </p:nvGrpSpPr>
        <p:grpSpPr bwMode="auto">
          <a:xfrm>
            <a:off x="4706937" y="2286000"/>
            <a:ext cx="2420938" cy="1173163"/>
            <a:chOff x="627062" y="1447800"/>
            <a:chExt cx="2420938" cy="1173162"/>
          </a:xfrm>
        </p:grpSpPr>
        <p:grpSp>
          <p:nvGrpSpPr>
            <p:cNvPr id="43" name="Group 113"/>
            <p:cNvGrpSpPr>
              <a:grpSpLocks/>
            </p:cNvGrpSpPr>
            <p:nvPr/>
          </p:nvGrpSpPr>
          <p:grpSpPr bwMode="auto">
            <a:xfrm>
              <a:off x="627062" y="1447800"/>
              <a:ext cx="2420938" cy="1173162"/>
              <a:chOff x="6019800" y="1371600"/>
              <a:chExt cx="2420938" cy="1173162"/>
            </a:xfrm>
          </p:grpSpPr>
          <p:sp>
            <p:nvSpPr>
              <p:cNvPr id="45" name="Freeform 44"/>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46" name="Oval 45"/>
              <p:cNvSpPr/>
              <p:nvPr/>
            </p:nvSpPr>
            <p:spPr>
              <a:xfrm>
                <a:off x="6308725" y="1544638"/>
                <a:ext cx="1055688"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47" name="Oval 46"/>
              <p:cNvSpPr/>
              <p:nvPr/>
            </p:nvSpPr>
            <p:spPr>
              <a:xfrm>
                <a:off x="6208713" y="2354262"/>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a:xfrm>
                <a:off x="7616825" y="1981199"/>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a:xfrm>
                <a:off x="7448550" y="1722438"/>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Oval 49"/>
              <p:cNvSpPr/>
              <p:nvPr/>
            </p:nvSpPr>
            <p:spPr>
              <a:xfrm>
                <a:off x="7745413" y="1738313"/>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Oval 50"/>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44" name="Oval 43"/>
            <p:cNvSpPr/>
            <p:nvPr/>
          </p:nvSpPr>
          <p:spPr>
            <a:xfrm>
              <a:off x="2363787" y="247491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52" name="Group 56"/>
          <p:cNvGrpSpPr>
            <a:grpSpLocks/>
          </p:cNvGrpSpPr>
          <p:nvPr/>
        </p:nvGrpSpPr>
        <p:grpSpPr bwMode="auto">
          <a:xfrm>
            <a:off x="6230937" y="2286000"/>
            <a:ext cx="198438" cy="1265238"/>
            <a:chOff x="3916273" y="3302000"/>
            <a:chExt cx="198610" cy="1264580"/>
          </a:xfrm>
        </p:grpSpPr>
        <p:sp>
          <p:nvSpPr>
            <p:cNvPr id="53" name="Freeform 5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4" name="Freeform 5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sp>
        <p:nvSpPr>
          <p:cNvPr id="69" name="TextBox 137"/>
          <p:cNvSpPr txBox="1">
            <a:spLocks noChangeArrowheads="1"/>
          </p:cNvSpPr>
          <p:nvPr/>
        </p:nvSpPr>
        <p:spPr bwMode="auto">
          <a:xfrm>
            <a:off x="963613" y="1828800"/>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NA0.9</a:t>
            </a:r>
            <a:endParaRPr lang="en-US" altLang="en-US" sz="1800" dirty="0"/>
          </a:p>
        </p:txBody>
      </p:sp>
      <p:sp>
        <p:nvSpPr>
          <p:cNvPr id="70" name="TextBox 138"/>
          <p:cNvSpPr txBox="1">
            <a:spLocks noChangeArrowheads="1"/>
          </p:cNvSpPr>
          <p:nvPr/>
        </p:nvSpPr>
        <p:spPr bwMode="auto">
          <a:xfrm>
            <a:off x="4984750" y="1687513"/>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Widefield NA0.3</a:t>
            </a:r>
          </a:p>
        </p:txBody>
      </p:sp>
      <p:grpSp>
        <p:nvGrpSpPr>
          <p:cNvPr id="71" name="Group 61"/>
          <p:cNvGrpSpPr>
            <a:grpSpLocks/>
          </p:cNvGrpSpPr>
          <p:nvPr/>
        </p:nvGrpSpPr>
        <p:grpSpPr bwMode="auto">
          <a:xfrm>
            <a:off x="1846263" y="2438400"/>
            <a:ext cx="881062" cy="1263650"/>
            <a:chOff x="5540966" y="3266873"/>
            <a:chExt cx="881349" cy="1264577"/>
          </a:xfrm>
        </p:grpSpPr>
        <p:sp>
          <p:nvSpPr>
            <p:cNvPr id="72" name="Freeform 71"/>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4" name="Group 61"/>
          <p:cNvGrpSpPr>
            <a:grpSpLocks/>
          </p:cNvGrpSpPr>
          <p:nvPr/>
        </p:nvGrpSpPr>
        <p:grpSpPr bwMode="auto">
          <a:xfrm>
            <a:off x="1727201" y="2438400"/>
            <a:ext cx="881062" cy="1263650"/>
            <a:chOff x="5540966" y="3266873"/>
            <a:chExt cx="881349" cy="1264577"/>
          </a:xfrm>
        </p:grpSpPr>
        <p:sp>
          <p:nvSpPr>
            <p:cNvPr id="75" name="Freeform 7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6" name="Freeform 7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7" name="Group 61"/>
          <p:cNvGrpSpPr>
            <a:grpSpLocks/>
          </p:cNvGrpSpPr>
          <p:nvPr/>
        </p:nvGrpSpPr>
        <p:grpSpPr bwMode="auto">
          <a:xfrm>
            <a:off x="1617663" y="2438400"/>
            <a:ext cx="881062" cy="1263650"/>
            <a:chOff x="5540966" y="3266873"/>
            <a:chExt cx="881349" cy="1264577"/>
          </a:xfrm>
        </p:grpSpPr>
        <p:sp>
          <p:nvSpPr>
            <p:cNvPr id="78" name="Freeform 7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9" name="Freeform 7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0" name="Group 61"/>
          <p:cNvGrpSpPr>
            <a:grpSpLocks/>
          </p:cNvGrpSpPr>
          <p:nvPr/>
        </p:nvGrpSpPr>
        <p:grpSpPr bwMode="auto">
          <a:xfrm>
            <a:off x="1465263" y="2470150"/>
            <a:ext cx="881062" cy="1263650"/>
            <a:chOff x="5540966" y="3266873"/>
            <a:chExt cx="881349" cy="1264577"/>
          </a:xfrm>
        </p:grpSpPr>
        <p:sp>
          <p:nvSpPr>
            <p:cNvPr id="81" name="Freeform 8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2" name="Freeform 8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3" name="Group 61"/>
          <p:cNvGrpSpPr>
            <a:grpSpLocks/>
          </p:cNvGrpSpPr>
          <p:nvPr/>
        </p:nvGrpSpPr>
        <p:grpSpPr bwMode="auto">
          <a:xfrm>
            <a:off x="1236663" y="2393950"/>
            <a:ext cx="881062" cy="1263650"/>
            <a:chOff x="5540966" y="3266873"/>
            <a:chExt cx="881349" cy="1264577"/>
          </a:xfrm>
        </p:grpSpPr>
        <p:sp>
          <p:nvSpPr>
            <p:cNvPr id="84" name="Freeform 83"/>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5" name="Freeform 84"/>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6" name="Group 61"/>
          <p:cNvGrpSpPr>
            <a:grpSpLocks/>
          </p:cNvGrpSpPr>
          <p:nvPr/>
        </p:nvGrpSpPr>
        <p:grpSpPr bwMode="auto">
          <a:xfrm>
            <a:off x="1084263" y="2393950"/>
            <a:ext cx="881062" cy="1263650"/>
            <a:chOff x="5540966" y="3266873"/>
            <a:chExt cx="881349" cy="1264577"/>
          </a:xfrm>
        </p:grpSpPr>
        <p:sp>
          <p:nvSpPr>
            <p:cNvPr id="87" name="Freeform 8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8" name="Freeform 8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9" name="Group 61"/>
          <p:cNvGrpSpPr>
            <a:grpSpLocks/>
          </p:cNvGrpSpPr>
          <p:nvPr/>
        </p:nvGrpSpPr>
        <p:grpSpPr bwMode="auto">
          <a:xfrm>
            <a:off x="931863" y="2362200"/>
            <a:ext cx="881062" cy="1263650"/>
            <a:chOff x="5540966" y="3266873"/>
            <a:chExt cx="881349" cy="1264577"/>
          </a:xfrm>
        </p:grpSpPr>
        <p:sp>
          <p:nvSpPr>
            <p:cNvPr id="90" name="Freeform 8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91" name="Freeform 9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cxnSp>
        <p:nvCxnSpPr>
          <p:cNvPr id="92" name="Straight Connector 91"/>
          <p:cNvCxnSpPr/>
          <p:nvPr/>
        </p:nvCxnSpPr>
        <p:spPr>
          <a:xfrm>
            <a:off x="855663" y="40386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55663" y="41719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55663" y="44386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855663" y="45720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855663" y="47053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855663" y="48387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855663" y="49720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855663" y="51054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855663" y="43053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1066800" y="5486400"/>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838200" y="5257800"/>
            <a:ext cx="5087937" cy="1477328"/>
          </a:xfrm>
          <a:prstGeom prst="rect">
            <a:avLst/>
          </a:prstGeom>
          <a:noFill/>
        </p:spPr>
        <p:txBody>
          <a:bodyPr wrap="square" rtlCol="0">
            <a:spAutoFit/>
          </a:bodyPr>
          <a:lstStyle/>
          <a:p>
            <a:r>
              <a:rPr lang="en-US" dirty="0" smtClean="0"/>
              <a:t>Good option, if available: on-the-fly </a:t>
            </a:r>
            <a:r>
              <a:rPr lang="en-US" dirty="0" err="1" smtClean="0"/>
              <a:t>deconvolution</a:t>
            </a:r>
            <a:r>
              <a:rPr lang="en-US" dirty="0" smtClean="0"/>
              <a:t> and  z sum projection during acquisition</a:t>
            </a:r>
          </a:p>
          <a:p>
            <a:pPr marL="742950" lvl="1" indent="-285750">
              <a:buFontTx/>
              <a:buChar char="•"/>
            </a:pPr>
            <a:r>
              <a:rPr lang="en-US" dirty="0" smtClean="0"/>
              <a:t>Save ~10x disc space </a:t>
            </a:r>
          </a:p>
          <a:p>
            <a:pPr marL="742950" lvl="1" indent="-285750">
              <a:buFontTx/>
              <a:buChar char="•"/>
            </a:pPr>
            <a:r>
              <a:rPr lang="en-US" dirty="0" smtClean="0"/>
              <a:t>Greatly simplify image analysis workflow (2-D only, no </a:t>
            </a:r>
            <a:r>
              <a:rPr lang="en-US" dirty="0" err="1" smtClean="0"/>
              <a:t>deconvolution</a:t>
            </a:r>
            <a:r>
              <a:rPr lang="en-US" dirty="0" smtClean="0"/>
              <a:t>)</a:t>
            </a:r>
          </a:p>
        </p:txBody>
      </p:sp>
      <p:cxnSp>
        <p:nvCxnSpPr>
          <p:cNvPr id="103" name="Straight Connector 102"/>
          <p:cNvCxnSpPr/>
          <p:nvPr/>
        </p:nvCxnSpPr>
        <p:spPr>
          <a:xfrm>
            <a:off x="762000" y="63246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4724400" y="44958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1950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normAutofit/>
          </a:bodyPr>
          <a:lstStyle/>
          <a:p>
            <a:r>
              <a:rPr lang="en-US" altLang="en-US" sz="4000" dirty="0" smtClean="0">
                <a:ea typeface="ＭＳ Ｐゴシック" pitchFamily="34" charset="-128"/>
              </a:rPr>
              <a:t>Low NA Fluorescence </a:t>
            </a:r>
            <a:r>
              <a:rPr lang="en-US" altLang="en-US" sz="4000" dirty="0">
                <a:ea typeface="ＭＳ Ｐゴシック" pitchFamily="34" charset="-128"/>
              </a:rPr>
              <a:t>I</a:t>
            </a:r>
            <a:r>
              <a:rPr lang="en-US" altLang="en-US" sz="4000" dirty="0" smtClean="0">
                <a:ea typeface="ＭＳ Ｐゴシック" pitchFamily="34" charset="-128"/>
              </a:rPr>
              <a:t>maging </a:t>
            </a:r>
          </a:p>
        </p:txBody>
      </p:sp>
      <p:pic>
        <p:nvPicPr>
          <p:cNvPr id="7" name="Golgi_20x1x0.95_Aperture11.2mm4.9mm3.6mm_dz1_002_crop_combined_registered.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452438" y="2244725"/>
            <a:ext cx="30861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8" y="4017963"/>
            <a:ext cx="30861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7763" y="1981200"/>
            <a:ext cx="819150"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0963" y="2514600"/>
            <a:ext cx="8382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9878" name="TextBox 1"/>
          <p:cNvSpPr txBox="1">
            <a:spLocks noChangeArrowheads="1"/>
          </p:cNvSpPr>
          <p:nvPr/>
        </p:nvSpPr>
        <p:spPr bwMode="auto">
          <a:xfrm>
            <a:off x="3814763" y="21336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0.9</a:t>
            </a:r>
            <a:endParaRPr lang="en-US" altLang="en-US" sz="1800" dirty="0"/>
          </a:p>
        </p:txBody>
      </p:sp>
      <p:sp>
        <p:nvSpPr>
          <p:cNvPr id="79879" name="TextBox 7"/>
          <p:cNvSpPr txBox="1">
            <a:spLocks noChangeArrowheads="1"/>
          </p:cNvSpPr>
          <p:nvPr/>
        </p:nvSpPr>
        <p:spPr bwMode="auto">
          <a:xfrm>
            <a:off x="4957763" y="1590675"/>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0.3</a:t>
            </a:r>
            <a:endParaRPr lang="en-US" altLang="en-US" sz="1800" dirty="0"/>
          </a:p>
        </p:txBody>
      </p:sp>
      <p:sp>
        <p:nvSpPr>
          <p:cNvPr id="79880" name="TextBox 2"/>
          <p:cNvSpPr txBox="1">
            <a:spLocks noChangeArrowheads="1"/>
          </p:cNvSpPr>
          <p:nvPr/>
        </p:nvSpPr>
        <p:spPr bwMode="auto">
          <a:xfrm>
            <a:off x="5338763" y="5943600"/>
            <a:ext cx="30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x</a:t>
            </a:r>
          </a:p>
        </p:txBody>
      </p:sp>
      <p:sp>
        <p:nvSpPr>
          <p:cNvPr id="79881" name="TextBox 10"/>
          <p:cNvSpPr txBox="1">
            <a:spLocks noChangeArrowheads="1"/>
          </p:cNvSpPr>
          <p:nvPr/>
        </p:nvSpPr>
        <p:spPr bwMode="auto">
          <a:xfrm>
            <a:off x="4652963" y="5430838"/>
            <a:ext cx="30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sp>
        <p:nvSpPr>
          <p:cNvPr id="79882" name="TextBox 11"/>
          <p:cNvSpPr txBox="1">
            <a:spLocks noChangeArrowheads="1"/>
          </p:cNvSpPr>
          <p:nvPr/>
        </p:nvSpPr>
        <p:spPr bwMode="auto">
          <a:xfrm>
            <a:off x="538163" y="5486400"/>
            <a:ext cx="30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x</a:t>
            </a:r>
          </a:p>
        </p:txBody>
      </p:sp>
      <p:sp>
        <p:nvSpPr>
          <p:cNvPr id="79883" name="TextBox 12"/>
          <p:cNvSpPr txBox="1">
            <a:spLocks noChangeArrowheads="1"/>
          </p:cNvSpPr>
          <p:nvPr/>
        </p:nvSpPr>
        <p:spPr bwMode="auto">
          <a:xfrm>
            <a:off x="161925" y="5160963"/>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y</a:t>
            </a:r>
          </a:p>
        </p:txBody>
      </p:sp>
      <p:sp>
        <p:nvSpPr>
          <p:cNvPr id="79884" name="TextBox 13"/>
          <p:cNvSpPr txBox="1">
            <a:spLocks noChangeArrowheads="1"/>
          </p:cNvSpPr>
          <p:nvPr/>
        </p:nvSpPr>
        <p:spPr bwMode="auto">
          <a:xfrm>
            <a:off x="903288" y="1600200"/>
            <a:ext cx="2364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HeLa cell, Golgi-GFP</a:t>
            </a:r>
          </a:p>
          <a:p>
            <a:pPr eaLnBrk="1" hangingPunct="1"/>
            <a:r>
              <a:rPr lang="en-US" altLang="en-US" sz="1800" dirty="0" err="1" smtClean="0"/>
              <a:t>dz</a:t>
            </a:r>
            <a:r>
              <a:rPr lang="en-US" altLang="en-US" sz="1800" dirty="0" smtClean="0"/>
              <a:t> = 1 micrometer</a:t>
            </a:r>
            <a:endParaRPr lang="en-US" altLang="en-US" sz="1800" dirty="0"/>
          </a:p>
        </p:txBody>
      </p:sp>
      <p:sp>
        <p:nvSpPr>
          <p:cNvPr id="79885" name="TextBox 1"/>
          <p:cNvSpPr txBox="1">
            <a:spLocks noChangeArrowheads="1"/>
          </p:cNvSpPr>
          <p:nvPr/>
        </p:nvSpPr>
        <p:spPr bwMode="auto">
          <a:xfrm>
            <a:off x="490538" y="60198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NA </a:t>
            </a:r>
            <a:r>
              <a:rPr lang="en-US" altLang="en-US" sz="1800" dirty="0" smtClean="0"/>
              <a:t>0.8</a:t>
            </a:r>
            <a:endParaRPr lang="en-US" altLang="en-US" sz="1800" dirty="0"/>
          </a:p>
        </p:txBody>
      </p:sp>
      <p:sp>
        <p:nvSpPr>
          <p:cNvPr id="79886" name="TextBox 1"/>
          <p:cNvSpPr txBox="1">
            <a:spLocks noChangeArrowheads="1"/>
          </p:cNvSpPr>
          <p:nvPr/>
        </p:nvSpPr>
        <p:spPr bwMode="auto">
          <a:xfrm>
            <a:off x="2490498" y="5867400"/>
            <a:ext cx="1005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800" dirty="0" smtClean="0"/>
              <a:t>NA 0.26</a:t>
            </a:r>
            <a:endParaRPr lang="en-US" altLang="en-US" sz="1800" dirty="0"/>
          </a:p>
        </p:txBody>
      </p:sp>
      <p:sp>
        <p:nvSpPr>
          <p:cNvPr id="18" name="Freeform 17"/>
          <p:cNvSpPr/>
          <p:nvPr/>
        </p:nvSpPr>
        <p:spPr>
          <a:xfrm>
            <a:off x="6261100" y="3287713"/>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9" name="Oval 18"/>
          <p:cNvSpPr/>
          <p:nvPr/>
        </p:nvSpPr>
        <p:spPr>
          <a:xfrm>
            <a:off x="6626225" y="3460750"/>
            <a:ext cx="1055688" cy="928688"/>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nvGrpSpPr>
          <p:cNvPr id="79889" name="Group 38"/>
          <p:cNvGrpSpPr>
            <a:grpSpLocks/>
          </p:cNvGrpSpPr>
          <p:nvPr/>
        </p:nvGrpSpPr>
        <p:grpSpPr bwMode="auto">
          <a:xfrm>
            <a:off x="5872163" y="3105150"/>
            <a:ext cx="300037" cy="1524000"/>
            <a:chOff x="3886200" y="1676400"/>
            <a:chExt cx="300082" cy="1524000"/>
          </a:xfrm>
        </p:grpSpPr>
        <p:cxnSp>
          <p:nvCxnSpPr>
            <p:cNvPr id="22" name="Straight Arrow Connector 21"/>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89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sp>
        <p:nvSpPr>
          <p:cNvPr id="24" name="Oval 23"/>
          <p:cNvSpPr/>
          <p:nvPr/>
        </p:nvSpPr>
        <p:spPr>
          <a:xfrm>
            <a:off x="8129588" y="429895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p:cNvSpPr/>
          <p:nvPr/>
        </p:nvSpPr>
        <p:spPr>
          <a:xfrm>
            <a:off x="7772400" y="373062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Oval 25"/>
          <p:cNvSpPr/>
          <p:nvPr/>
        </p:nvSpPr>
        <p:spPr>
          <a:xfrm>
            <a:off x="7886700" y="354647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Oval 26"/>
          <p:cNvSpPr/>
          <p:nvPr/>
        </p:nvSpPr>
        <p:spPr>
          <a:xfrm>
            <a:off x="8132763" y="381000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Oval 27"/>
          <p:cNvSpPr/>
          <p:nvPr/>
        </p:nvSpPr>
        <p:spPr>
          <a:xfrm>
            <a:off x="7356475" y="3375025"/>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9895" name="TextBox 1"/>
          <p:cNvSpPr txBox="1">
            <a:spLocks noChangeArrowheads="1"/>
          </p:cNvSpPr>
          <p:nvPr/>
        </p:nvSpPr>
        <p:spPr bwMode="auto">
          <a:xfrm>
            <a:off x="1357023" y="5867400"/>
            <a:ext cx="1005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800" dirty="0" smtClean="0"/>
              <a:t>NA 0.35</a:t>
            </a:r>
            <a:endParaRPr lang="en-US" altLang="en-US" sz="1800" dirty="0"/>
          </a:p>
        </p:txBody>
      </p:sp>
      <p:grpSp>
        <p:nvGrpSpPr>
          <p:cNvPr id="4" name="Group 3"/>
          <p:cNvGrpSpPr/>
          <p:nvPr/>
        </p:nvGrpSpPr>
        <p:grpSpPr>
          <a:xfrm>
            <a:off x="6324600" y="1371600"/>
            <a:ext cx="3709254" cy="3536434"/>
            <a:chOff x="4925291" y="2318266"/>
            <a:chExt cx="3709254" cy="3536434"/>
          </a:xfrm>
        </p:grpSpPr>
        <p:pic>
          <p:nvPicPr>
            <p:cNvPr id="1026" name="Picture 2" descr="N:\ALMF_presentations\2016--Tischi--ASCB\2016-10-19--NA_test\Beampath.tif"/>
            <p:cNvPicPr>
              <a:picLocks noChangeAspect="1" noChangeArrowheads="1"/>
            </p:cNvPicPr>
            <p:nvPr/>
          </p:nvPicPr>
          <p:blipFill rotWithShape="1">
            <a:blip r:embed="rId8">
              <a:extLst>
                <a:ext uri="{28A0092B-C50C-407E-A947-70E740481C1C}">
                  <a14:useLocalDpi xmlns:a14="http://schemas.microsoft.com/office/drawing/2010/main" val="0"/>
                </a:ext>
              </a:extLst>
            </a:blip>
            <a:srcRect t="33814" b="8689"/>
            <a:stretch/>
          </p:blipFill>
          <p:spPr bwMode="auto">
            <a:xfrm>
              <a:off x="4925291" y="2318266"/>
              <a:ext cx="3709254" cy="353643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6400800" y="4017963"/>
              <a:ext cx="0" cy="94271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2133600" y="5257800"/>
            <a:ext cx="1676511"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err="1" smtClean="0"/>
              <a:t>Celldiscoverer</a:t>
            </a:r>
            <a:r>
              <a:rPr lang="en-US" dirty="0" smtClean="0"/>
              <a:t> 7 </a:t>
            </a:r>
          </a:p>
          <a:p>
            <a:r>
              <a:rPr lang="en-US" dirty="0" smtClean="0"/>
              <a:t>logo</a:t>
            </a:r>
            <a:endParaRPr lang="en-US" dirty="0"/>
          </a:p>
        </p:txBody>
      </p:sp>
    </p:spTree>
    <p:extLst>
      <p:ext uri="{BB962C8B-B14F-4D97-AF65-F5344CB8AC3E}">
        <p14:creationId xmlns:p14="http://schemas.microsoft.com/office/powerpoint/2010/main" val="279877353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Advanced Light Microscopy </a:t>
            </a:r>
            <a:r>
              <a:rPr lang="en-US" dirty="0" smtClean="0"/>
              <a:t>Facility (ALMF) at EMBL </a:t>
            </a:r>
            <a:r>
              <a:rPr lang="en-US" dirty="0"/>
              <a:t>Heidelberg</a:t>
            </a:r>
          </a:p>
        </p:txBody>
      </p:sp>
      <p:pic>
        <p:nvPicPr>
          <p:cNvPr id="4" name="Picture 3" descr="Screen Shot 2016-11-26 at 17.07.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0"/>
            <a:ext cx="6062838" cy="4654513"/>
          </a:xfrm>
          <a:prstGeom prst="rect">
            <a:avLst/>
          </a:prstGeom>
        </p:spPr>
      </p:pic>
      <p:sp>
        <p:nvSpPr>
          <p:cNvPr id="5" name="TextBox 4"/>
          <p:cNvSpPr txBox="1"/>
          <p:nvPr/>
        </p:nvSpPr>
        <p:spPr>
          <a:xfrm>
            <a:off x="1600200" y="2057400"/>
            <a:ext cx="3403496" cy="1200329"/>
          </a:xfrm>
          <a:prstGeom prst="rect">
            <a:avLst/>
          </a:prstGeom>
          <a:noFill/>
        </p:spPr>
        <p:txBody>
          <a:bodyPr wrap="none" rtlCol="0">
            <a:spAutoFit/>
          </a:bodyPr>
          <a:lstStyle/>
          <a:p>
            <a:pPr marL="285750" indent="-285750">
              <a:buFont typeface="Arial"/>
              <a:buChar char="•"/>
            </a:pPr>
            <a:r>
              <a:rPr lang="en-US" dirty="0" smtClean="0"/>
              <a:t>Headed by Rainer </a:t>
            </a:r>
            <a:r>
              <a:rPr lang="en-US" dirty="0" err="1" smtClean="0"/>
              <a:t>Pepperkok</a:t>
            </a:r>
            <a:endParaRPr lang="en-US" dirty="0" smtClean="0"/>
          </a:p>
          <a:p>
            <a:pPr marL="285750" indent="-285750">
              <a:buFont typeface="Arial"/>
              <a:buChar char="•"/>
            </a:pPr>
            <a:r>
              <a:rPr lang="en-US" dirty="0" smtClean="0"/>
              <a:t>Around 30 microscope systems</a:t>
            </a:r>
          </a:p>
          <a:p>
            <a:pPr marL="285750" indent="-285750">
              <a:buFont typeface="Arial"/>
              <a:buChar char="•"/>
            </a:pPr>
            <a:r>
              <a:rPr lang="en-US" dirty="0" smtClean="0"/>
              <a:t>Since Serving EMBL scientists </a:t>
            </a:r>
            <a:br>
              <a:rPr lang="en-US" dirty="0" smtClean="0"/>
            </a:br>
            <a:r>
              <a:rPr lang="en-US" dirty="0" smtClean="0"/>
              <a:t>and world-wide visitors.</a:t>
            </a:r>
            <a:endParaRPr lang="en-US" dirty="0"/>
          </a:p>
        </p:txBody>
      </p:sp>
      <p:pic>
        <p:nvPicPr>
          <p:cNvPr id="6" name="Picture 5"/>
          <p:cNvPicPr>
            <a:picLocks noChangeAspect="1"/>
          </p:cNvPicPr>
          <p:nvPr/>
        </p:nvPicPr>
        <p:blipFill>
          <a:blip r:embed="rId3"/>
          <a:stretch>
            <a:fillRect/>
          </a:stretch>
        </p:blipFill>
        <p:spPr>
          <a:xfrm>
            <a:off x="5943600" y="2438400"/>
            <a:ext cx="1443917" cy="1295400"/>
          </a:xfrm>
          <a:prstGeom prst="rect">
            <a:avLst/>
          </a:prstGeom>
        </p:spPr>
      </p:pic>
      <p:pic>
        <p:nvPicPr>
          <p:cNvPr id="7" name="Picture 6"/>
          <p:cNvPicPr>
            <a:picLocks noChangeAspect="1"/>
          </p:cNvPicPr>
          <p:nvPr/>
        </p:nvPicPr>
        <p:blipFill>
          <a:blip r:embed="rId4"/>
          <a:stretch>
            <a:fillRect/>
          </a:stretch>
        </p:blipFill>
        <p:spPr>
          <a:xfrm>
            <a:off x="7547683" y="2438400"/>
            <a:ext cx="1443917" cy="1295400"/>
          </a:xfrm>
          <a:prstGeom prst="rect">
            <a:avLst/>
          </a:prstGeom>
        </p:spPr>
      </p:pic>
      <p:pic>
        <p:nvPicPr>
          <p:cNvPr id="8" name="Picture 7"/>
          <p:cNvPicPr>
            <a:picLocks noChangeAspect="1"/>
          </p:cNvPicPr>
          <p:nvPr/>
        </p:nvPicPr>
        <p:blipFill>
          <a:blip r:embed="rId5"/>
          <a:stretch>
            <a:fillRect/>
          </a:stretch>
        </p:blipFill>
        <p:spPr>
          <a:xfrm>
            <a:off x="7467600" y="3505200"/>
            <a:ext cx="1443917" cy="1295400"/>
          </a:xfrm>
          <a:prstGeom prst="rect">
            <a:avLst/>
          </a:prstGeom>
        </p:spPr>
      </p:pic>
      <p:pic>
        <p:nvPicPr>
          <p:cNvPr id="9" name="Picture 8"/>
          <p:cNvPicPr>
            <a:picLocks noChangeAspect="1"/>
          </p:cNvPicPr>
          <p:nvPr/>
        </p:nvPicPr>
        <p:blipFill>
          <a:blip r:embed="rId6"/>
          <a:stretch>
            <a:fillRect/>
          </a:stretch>
        </p:blipFill>
        <p:spPr>
          <a:xfrm>
            <a:off x="5943600" y="3581400"/>
            <a:ext cx="1443917" cy="1295400"/>
          </a:xfrm>
          <a:prstGeom prst="rect">
            <a:avLst/>
          </a:prstGeom>
        </p:spPr>
      </p:pic>
      <p:pic>
        <p:nvPicPr>
          <p:cNvPr id="10" name="Picture 9"/>
          <p:cNvPicPr>
            <a:picLocks noChangeAspect="1"/>
          </p:cNvPicPr>
          <p:nvPr/>
        </p:nvPicPr>
        <p:blipFill>
          <a:blip r:embed="rId7"/>
          <a:stretch>
            <a:fillRect/>
          </a:stretch>
        </p:blipFill>
        <p:spPr>
          <a:xfrm>
            <a:off x="5943600" y="4800600"/>
            <a:ext cx="1443917" cy="1295400"/>
          </a:xfrm>
          <a:prstGeom prst="rect">
            <a:avLst/>
          </a:prstGeom>
        </p:spPr>
      </p:pic>
      <p:pic>
        <p:nvPicPr>
          <p:cNvPr id="11" name="Picture 10"/>
          <p:cNvPicPr>
            <a:picLocks noChangeAspect="1"/>
          </p:cNvPicPr>
          <p:nvPr/>
        </p:nvPicPr>
        <p:blipFill>
          <a:blip r:embed="rId8"/>
          <a:stretch>
            <a:fillRect/>
          </a:stretch>
        </p:blipFill>
        <p:spPr>
          <a:xfrm>
            <a:off x="7467600" y="4800600"/>
            <a:ext cx="1443917" cy="1295400"/>
          </a:xfrm>
          <a:prstGeom prst="rect">
            <a:avLst/>
          </a:prstGeom>
        </p:spPr>
      </p:pic>
      <p:sp>
        <p:nvSpPr>
          <p:cNvPr id="12" name="Rectangle 11"/>
          <p:cNvSpPr/>
          <p:nvPr/>
        </p:nvSpPr>
        <p:spPr>
          <a:xfrm>
            <a:off x="7467600" y="4953000"/>
            <a:ext cx="1447800" cy="914400"/>
          </a:xfrm>
          <a:prstGeom prst="rect">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76813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Advice</a:t>
            </a:r>
            <a:endParaRPr lang="en-US" dirty="0"/>
          </a:p>
        </p:txBody>
      </p:sp>
      <p:sp>
        <p:nvSpPr>
          <p:cNvPr id="3" name="Content Placeholder 2"/>
          <p:cNvSpPr>
            <a:spLocks noGrp="1"/>
          </p:cNvSpPr>
          <p:nvPr>
            <p:ph idx="1"/>
          </p:nvPr>
        </p:nvSpPr>
        <p:spPr/>
        <p:txBody>
          <a:bodyPr/>
          <a:lstStyle/>
          <a:p>
            <a:r>
              <a:rPr lang="en-US" dirty="0" smtClean="0"/>
              <a:t>High-throughput screening microscopy is not about pretty 3-D pictures but about fast and manageable measurements.</a:t>
            </a:r>
          </a:p>
          <a:p>
            <a:r>
              <a:rPr lang="en-US" dirty="0" smtClean="0"/>
              <a:t>Typical: 100x Oil lens confocal z-stacks =</a:t>
            </a:r>
            <a:r>
              <a:rPr lang="en-US" smtClean="0"/>
              <a:t>&gt; Single </a:t>
            </a:r>
            <a:r>
              <a:rPr lang="en-US" dirty="0" smtClean="0"/>
              <a:t>plane 20x </a:t>
            </a:r>
            <a:r>
              <a:rPr lang="en-US" smtClean="0"/>
              <a:t>Air lens </a:t>
            </a:r>
            <a:endParaRPr lang="en-US" dirty="0"/>
          </a:p>
        </p:txBody>
      </p:sp>
    </p:spTree>
    <p:extLst>
      <p:ext uri="{BB962C8B-B14F-4D97-AF65-F5344CB8AC3E}">
        <p14:creationId xmlns:p14="http://schemas.microsoft.com/office/powerpoint/2010/main" val="2199005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rapezoid 19"/>
          <p:cNvSpPr/>
          <p:nvPr/>
        </p:nvSpPr>
        <p:spPr>
          <a:xfrm flipV="1">
            <a:off x="4495800" y="2983468"/>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Multi-well Transmission Imaging</a:t>
            </a:r>
            <a:endParaRPr lang="en-US" dirty="0"/>
          </a:p>
        </p:txBody>
      </p:sp>
      <p:sp>
        <p:nvSpPr>
          <p:cNvPr id="14" name="Left Bracket 13"/>
          <p:cNvSpPr/>
          <p:nvPr/>
        </p:nvSpPr>
        <p:spPr>
          <a:xfrm rot="16200000">
            <a:off x="5219699"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Oval 14"/>
          <p:cNvSpPr/>
          <p:nvPr/>
        </p:nvSpPr>
        <p:spPr>
          <a:xfrm>
            <a:off x="42672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nvGrpSpPr>
          <p:cNvPr id="19" name="Group 18"/>
          <p:cNvGrpSpPr/>
          <p:nvPr/>
        </p:nvGrpSpPr>
        <p:grpSpPr>
          <a:xfrm>
            <a:off x="7010400" y="5105400"/>
            <a:ext cx="2514600" cy="0"/>
            <a:chOff x="457200" y="1828800"/>
            <a:chExt cx="2514600" cy="0"/>
          </a:xfrm>
        </p:grpSpPr>
        <p:cxnSp>
          <p:nvCxnSpPr>
            <p:cNvPr id="17" name="Straight Connector 16"/>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24" name="Trapezoid 23"/>
          <p:cNvSpPr/>
          <p:nvPr/>
        </p:nvSpPr>
        <p:spPr>
          <a:xfrm flipV="1">
            <a:off x="1524000" y="2983468"/>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 Bracket 24"/>
          <p:cNvSpPr/>
          <p:nvPr/>
        </p:nvSpPr>
        <p:spPr>
          <a:xfrm rot="16200000">
            <a:off x="18669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4495800" y="5574268"/>
            <a:ext cx="2108269" cy="369332"/>
          </a:xfrm>
          <a:prstGeom prst="rect">
            <a:avLst/>
          </a:prstGeom>
          <a:noFill/>
        </p:spPr>
        <p:txBody>
          <a:bodyPr wrap="none" rtlCol="0">
            <a:spAutoFit/>
          </a:bodyPr>
          <a:lstStyle/>
          <a:p>
            <a:r>
              <a:rPr lang="en-US" dirty="0" smtClean="0"/>
              <a:t>Image with shadows</a:t>
            </a:r>
            <a:endParaRPr lang="en-US" dirty="0"/>
          </a:p>
        </p:txBody>
      </p:sp>
      <p:sp>
        <p:nvSpPr>
          <p:cNvPr id="29" name="TextBox 28"/>
          <p:cNvSpPr txBox="1"/>
          <p:nvPr/>
        </p:nvSpPr>
        <p:spPr>
          <a:xfrm>
            <a:off x="1524000" y="5574268"/>
            <a:ext cx="2428870" cy="369332"/>
          </a:xfrm>
          <a:prstGeom prst="rect">
            <a:avLst/>
          </a:prstGeom>
          <a:noFill/>
        </p:spPr>
        <p:txBody>
          <a:bodyPr wrap="none" rtlCol="0">
            <a:spAutoFit/>
          </a:bodyPr>
          <a:lstStyle/>
          <a:p>
            <a:r>
              <a:rPr lang="en-US" dirty="0" smtClean="0"/>
              <a:t>Image without shadows</a:t>
            </a:r>
            <a:endParaRPr lang="en-US" dirty="0"/>
          </a:p>
        </p:txBody>
      </p:sp>
      <p:sp>
        <p:nvSpPr>
          <p:cNvPr id="32" name="Rectangle 31"/>
          <p:cNvSpPr/>
          <p:nvPr/>
        </p:nvSpPr>
        <p:spPr>
          <a:xfrm>
            <a:off x="1524000" y="1371600"/>
            <a:ext cx="1905000" cy="15240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12954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899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Low NA Transmission Imaging</a:t>
            </a:r>
            <a:endParaRPr lang="en-US" dirty="0"/>
          </a:p>
        </p:txBody>
      </p:sp>
      <p:sp>
        <p:nvSpPr>
          <p:cNvPr id="24" name="Trapezoid 23"/>
          <p:cNvSpPr/>
          <p:nvPr/>
        </p:nvSpPr>
        <p:spPr>
          <a:xfrm flipV="1">
            <a:off x="22098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 Bracket 24"/>
          <p:cNvSpPr/>
          <p:nvPr/>
        </p:nvSpPr>
        <p:spPr>
          <a:xfrm rot="16200000">
            <a:off x="18669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5257800" y="5562600"/>
            <a:ext cx="2428870" cy="369332"/>
          </a:xfrm>
          <a:prstGeom prst="rect">
            <a:avLst/>
          </a:prstGeom>
          <a:noFill/>
        </p:spPr>
        <p:txBody>
          <a:bodyPr wrap="none" rtlCol="0">
            <a:spAutoFit/>
          </a:bodyPr>
          <a:lstStyle/>
          <a:p>
            <a:r>
              <a:rPr lang="en-US" dirty="0" smtClean="0"/>
              <a:t>Image without shadows</a:t>
            </a:r>
            <a:endParaRPr lang="en-US" dirty="0"/>
          </a:p>
        </p:txBody>
      </p:sp>
      <p:sp>
        <p:nvSpPr>
          <p:cNvPr id="29" name="TextBox 28"/>
          <p:cNvSpPr txBox="1"/>
          <p:nvPr/>
        </p:nvSpPr>
        <p:spPr>
          <a:xfrm>
            <a:off x="1524000" y="5574268"/>
            <a:ext cx="2428870" cy="369332"/>
          </a:xfrm>
          <a:prstGeom prst="rect">
            <a:avLst/>
          </a:prstGeom>
          <a:noFill/>
        </p:spPr>
        <p:txBody>
          <a:bodyPr wrap="none" rtlCol="0">
            <a:spAutoFit/>
          </a:bodyPr>
          <a:lstStyle/>
          <a:p>
            <a:r>
              <a:rPr lang="en-US" dirty="0" smtClean="0"/>
              <a:t>Image without shadows</a:t>
            </a:r>
            <a:endParaRPr lang="en-US" dirty="0"/>
          </a:p>
        </p:txBody>
      </p:sp>
      <p:sp>
        <p:nvSpPr>
          <p:cNvPr id="32" name="Rectangle 31"/>
          <p:cNvSpPr/>
          <p:nvPr/>
        </p:nvSpPr>
        <p:spPr>
          <a:xfrm>
            <a:off x="15240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9" name="Group 18"/>
          <p:cNvGrpSpPr/>
          <p:nvPr/>
        </p:nvGrpSpPr>
        <p:grpSpPr>
          <a:xfrm>
            <a:off x="1219200" y="2362200"/>
            <a:ext cx="2514600" cy="0"/>
            <a:chOff x="457200" y="1828800"/>
            <a:chExt cx="2514600" cy="0"/>
          </a:xfrm>
        </p:grpSpPr>
        <p:cxnSp>
          <p:nvCxnSpPr>
            <p:cNvPr id="17" name="Straight Connector 16"/>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22098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12954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1" name="Trapezoid 20"/>
          <p:cNvSpPr/>
          <p:nvPr/>
        </p:nvSpPr>
        <p:spPr>
          <a:xfrm flipV="1">
            <a:off x="57150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 name="Left Bracket 21"/>
          <p:cNvSpPr/>
          <p:nvPr/>
        </p:nvSpPr>
        <p:spPr>
          <a:xfrm rot="16200000">
            <a:off x="58293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50292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27" name="Group 26"/>
          <p:cNvGrpSpPr/>
          <p:nvPr/>
        </p:nvGrpSpPr>
        <p:grpSpPr>
          <a:xfrm>
            <a:off x="4724400" y="2362200"/>
            <a:ext cx="2514600" cy="0"/>
            <a:chOff x="457200" y="1828800"/>
            <a:chExt cx="2514600" cy="0"/>
          </a:xfrm>
        </p:grpSpPr>
        <p:cxnSp>
          <p:nvCxnSpPr>
            <p:cNvPr id="30" name="Straight Connector 29"/>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3" name="Rectangle 32"/>
          <p:cNvSpPr/>
          <p:nvPr/>
        </p:nvSpPr>
        <p:spPr>
          <a:xfrm>
            <a:off x="57150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Oval 33"/>
          <p:cNvSpPr/>
          <p:nvPr/>
        </p:nvSpPr>
        <p:spPr>
          <a:xfrm>
            <a:off x="48006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 name="TextBox 2"/>
          <p:cNvSpPr txBox="1"/>
          <p:nvPr/>
        </p:nvSpPr>
        <p:spPr>
          <a:xfrm>
            <a:off x="254031" y="1981200"/>
            <a:ext cx="1193769" cy="646331"/>
          </a:xfrm>
          <a:prstGeom prst="rect">
            <a:avLst/>
          </a:prstGeom>
          <a:noFill/>
        </p:spPr>
        <p:txBody>
          <a:bodyPr wrap="none" rtlCol="0">
            <a:spAutoFit/>
          </a:bodyPr>
          <a:lstStyle/>
          <a:p>
            <a:r>
              <a:rPr lang="en-US" dirty="0" smtClean="0"/>
              <a:t>Condenser</a:t>
            </a:r>
            <a:br>
              <a:rPr lang="en-US" dirty="0" smtClean="0"/>
            </a:br>
            <a:r>
              <a:rPr lang="en-US" dirty="0" smtClean="0"/>
              <a:t>Aperture</a:t>
            </a:r>
            <a:endParaRPr lang="en-US" dirty="0"/>
          </a:p>
        </p:txBody>
      </p:sp>
      <p:pic>
        <p:nvPicPr>
          <p:cNvPr id="4" name="Picture 3" descr="1mmPlastic--5x--PGC--bord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998" y="5181600"/>
            <a:ext cx="2237796" cy="1619999"/>
          </a:xfrm>
          <a:prstGeom prst="rect">
            <a:avLst/>
          </a:prstGeom>
        </p:spPr>
      </p:pic>
      <p:pic>
        <p:nvPicPr>
          <p:cNvPr id="5" name="Picture 4" descr="1mmPlastic--5x--PGC--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181600"/>
            <a:ext cx="2209800" cy="1599733"/>
          </a:xfrm>
          <a:prstGeom prst="rect">
            <a:avLst/>
          </a:prstGeom>
        </p:spPr>
      </p:pic>
      <p:sp>
        <p:nvSpPr>
          <p:cNvPr id="35" name="TextBox 34"/>
          <p:cNvSpPr txBox="1"/>
          <p:nvPr/>
        </p:nvSpPr>
        <p:spPr>
          <a:xfrm>
            <a:off x="228600" y="4953000"/>
            <a:ext cx="1676511"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err="1" smtClean="0"/>
              <a:t>Celldiscoverer</a:t>
            </a:r>
            <a:r>
              <a:rPr lang="en-US" dirty="0" smtClean="0"/>
              <a:t> 7 </a:t>
            </a:r>
          </a:p>
          <a:p>
            <a:r>
              <a:rPr lang="en-US" dirty="0" smtClean="0"/>
              <a:t>logo</a:t>
            </a:r>
            <a:endParaRPr lang="en-US" dirty="0"/>
          </a:p>
        </p:txBody>
      </p:sp>
    </p:spTree>
    <p:extLst>
      <p:ext uri="{BB962C8B-B14F-4D97-AF65-F5344CB8AC3E}">
        <p14:creationId xmlns:p14="http://schemas.microsoft.com/office/powerpoint/2010/main" val="4005230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392650326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Screens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0783149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349897395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66800"/>
            <a:ext cx="8229600" cy="1143000"/>
          </a:xfrm>
        </p:spPr>
        <p:txBody>
          <a:bodyPr>
            <a:noAutofit/>
          </a:bodyPr>
          <a:lstStyle/>
          <a:p>
            <a:r>
              <a:rPr lang="en-US" sz="3200" dirty="0"/>
              <a:t>Intelligent Microscopy [Conrad et al.</a:t>
            </a:r>
            <a:r>
              <a:rPr lang="en-US" sz="3200" dirty="0" smtClean="0"/>
              <a:t>]</a:t>
            </a:r>
            <a:r>
              <a:rPr lang="en-US" sz="3200" dirty="0"/>
              <a:t/>
            </a:r>
            <a:br>
              <a:rPr lang="en-US" sz="3200" dirty="0"/>
            </a:br>
            <a:r>
              <a:rPr lang="en-US" sz="3200" dirty="0"/>
              <a:t>Adaptive </a:t>
            </a:r>
            <a:r>
              <a:rPr lang="en-US" sz="3200" dirty="0" smtClean="0"/>
              <a:t>Feedback Microscopy [Tischer et al.]</a:t>
            </a:r>
            <a:r>
              <a:rPr lang="en-US" sz="3200" dirty="0"/>
              <a:t/>
            </a:r>
            <a:br>
              <a:rPr lang="en-US" sz="3200" dirty="0"/>
            </a:br>
            <a:r>
              <a:rPr lang="en-US" sz="3200" dirty="0"/>
              <a:t>Smart Microscopy [</a:t>
            </a:r>
            <a:r>
              <a:rPr lang="en-US" sz="3200" dirty="0" err="1"/>
              <a:t>Huisken</a:t>
            </a:r>
            <a:r>
              <a:rPr lang="en-US" sz="3200" dirty="0"/>
              <a:t> et al.</a:t>
            </a:r>
            <a:r>
              <a:rPr lang="en-US" sz="3200" dirty="0" smtClean="0"/>
              <a:t>]</a:t>
            </a:r>
            <a:br>
              <a:rPr lang="en-US" sz="3200" dirty="0" smtClean="0"/>
            </a:br>
            <a:r>
              <a:rPr lang="en-US" sz="3200" dirty="0" smtClean="0"/>
              <a:t>Open </a:t>
            </a:r>
            <a:r>
              <a:rPr lang="en-US" sz="3200" dirty="0"/>
              <a:t>Application Development (OAD) [Zeiss]</a:t>
            </a:r>
            <a:br>
              <a:rPr lang="en-US" sz="3200" dirty="0"/>
            </a:br>
            <a:r>
              <a:rPr lang="en-US" sz="3200" dirty="0"/>
              <a:t/>
            </a:r>
            <a:br>
              <a:rPr lang="en-US" sz="3200" dirty="0"/>
            </a:br>
            <a:r>
              <a:rPr lang="en-US" sz="3200" dirty="0" smtClean="0"/>
              <a:t> </a:t>
            </a:r>
            <a:endParaRPr lang="en-US" sz="3200" dirty="0"/>
          </a:p>
        </p:txBody>
      </p:sp>
      <p:sp>
        <p:nvSpPr>
          <p:cNvPr id="11" name="TextBox 10"/>
          <p:cNvSpPr txBox="1"/>
          <p:nvPr/>
        </p:nvSpPr>
        <p:spPr>
          <a:xfrm>
            <a:off x="8763000" y="5486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a:off x="3276600" y="2819400"/>
            <a:ext cx="2438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029200" y="4114800"/>
            <a:ext cx="838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2779661" y="3618131"/>
            <a:ext cx="496939" cy="10623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981200" y="2286000"/>
            <a:ext cx="1168400" cy="1168400"/>
          </a:xfrm>
          <a:prstGeom prst="rect">
            <a:avLst/>
          </a:prstGeom>
        </p:spPr>
      </p:pic>
      <p:pic>
        <p:nvPicPr>
          <p:cNvPr id="28" name="Picture 27"/>
          <p:cNvPicPr>
            <a:picLocks noChangeAspect="1"/>
          </p:cNvPicPr>
          <p:nvPr/>
        </p:nvPicPr>
        <p:blipFill>
          <a:blip r:embed="rId4"/>
          <a:stretch>
            <a:fillRect/>
          </a:stretch>
        </p:blipFill>
        <p:spPr>
          <a:xfrm>
            <a:off x="3276600" y="4800600"/>
            <a:ext cx="1625600" cy="1625600"/>
          </a:xfrm>
          <a:prstGeom prst="rect">
            <a:avLst/>
          </a:prstGeom>
        </p:spPr>
      </p:pic>
      <p:pic>
        <p:nvPicPr>
          <p:cNvPr id="10" name="Picture 9"/>
          <p:cNvPicPr>
            <a:picLocks noChangeAspect="1"/>
          </p:cNvPicPr>
          <p:nvPr/>
        </p:nvPicPr>
        <p:blipFill>
          <a:blip r:embed="rId5"/>
          <a:stretch>
            <a:fillRect/>
          </a:stretch>
        </p:blipFill>
        <p:spPr>
          <a:xfrm>
            <a:off x="5791200" y="3124200"/>
            <a:ext cx="1016000" cy="1016000"/>
          </a:xfrm>
          <a:prstGeom prst="rect">
            <a:avLst/>
          </a:prstGeom>
        </p:spPr>
      </p:pic>
      <p:sp>
        <p:nvSpPr>
          <p:cNvPr id="3" name="TextBox 2"/>
          <p:cNvSpPr txBox="1"/>
          <p:nvPr/>
        </p:nvSpPr>
        <p:spPr>
          <a:xfrm>
            <a:off x="1676400" y="3810000"/>
            <a:ext cx="1267595" cy="923330"/>
          </a:xfrm>
          <a:prstGeom prst="rect">
            <a:avLst/>
          </a:prstGeom>
          <a:noFill/>
        </p:spPr>
        <p:txBody>
          <a:bodyPr wrap="none" rtlCol="0">
            <a:spAutoFit/>
          </a:bodyPr>
          <a:lstStyle/>
          <a:p>
            <a:r>
              <a:rPr lang="en-US" dirty="0" smtClean="0"/>
              <a:t>Sent new</a:t>
            </a:r>
            <a:br>
              <a:rPr lang="en-US" dirty="0" smtClean="0"/>
            </a:br>
            <a:r>
              <a:rPr lang="en-US" dirty="0" smtClean="0"/>
              <a:t>microscope</a:t>
            </a:r>
            <a:br>
              <a:rPr lang="en-US" dirty="0" smtClean="0"/>
            </a:br>
            <a:r>
              <a:rPr lang="en-US" dirty="0" smtClean="0"/>
              <a:t>settings</a:t>
            </a:r>
            <a:endParaRPr lang="en-US" dirty="0"/>
          </a:p>
        </p:txBody>
      </p:sp>
      <p:sp>
        <p:nvSpPr>
          <p:cNvPr id="12" name="TextBox 11"/>
          <p:cNvSpPr txBox="1"/>
          <p:nvPr/>
        </p:nvSpPr>
        <p:spPr>
          <a:xfrm>
            <a:off x="4953000" y="5029200"/>
            <a:ext cx="2044149" cy="923330"/>
          </a:xfrm>
          <a:prstGeom prst="rect">
            <a:avLst/>
          </a:prstGeom>
          <a:noFill/>
        </p:spPr>
        <p:txBody>
          <a:bodyPr wrap="none" rtlCol="0">
            <a:spAutoFit/>
          </a:bodyPr>
          <a:lstStyle/>
          <a:p>
            <a:r>
              <a:rPr lang="en-US" dirty="0" smtClean="0"/>
              <a:t>Analyze data to </a:t>
            </a:r>
            <a:br>
              <a:rPr lang="en-US" dirty="0" smtClean="0"/>
            </a:br>
            <a:r>
              <a:rPr lang="en-US" dirty="0" smtClean="0"/>
              <a:t>derive adapted</a:t>
            </a:r>
            <a:br>
              <a:rPr lang="en-US" dirty="0" smtClean="0"/>
            </a:br>
            <a:r>
              <a:rPr lang="en-US" dirty="0" smtClean="0"/>
              <a:t>microscope settings</a:t>
            </a:r>
            <a:endParaRPr lang="en-US" dirty="0"/>
          </a:p>
        </p:txBody>
      </p:sp>
    </p:spTree>
    <p:extLst>
      <p:ext uri="{BB962C8B-B14F-4D97-AF65-F5344CB8AC3E}">
        <p14:creationId xmlns:p14="http://schemas.microsoft.com/office/powerpoint/2010/main" val="116165941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descr="Image--S02--U01--V01--X02--Y01--Z01--T001--P01--C01"/>
          <p:cNvPicPr>
            <a:picLocks noChangeAspect="1" noChangeArrowheads="1"/>
          </p:cNvPicPr>
          <p:nvPr/>
        </p:nvPicPr>
        <p:blipFill>
          <a:blip r:embed="rId4"/>
          <a:srcRect/>
          <a:stretch>
            <a:fillRect/>
          </a:stretch>
        </p:blipFill>
        <p:spPr bwMode="auto">
          <a:xfrm>
            <a:off x="6934200" y="5029200"/>
            <a:ext cx="1063352" cy="1063351"/>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US" dirty="0"/>
              <a:t>High-resolution </a:t>
            </a:r>
            <a:r>
              <a:rPr lang="en-US" dirty="0" smtClean="0"/>
              <a:t>Adaptive Feedback Time-lapse Imaging of Mitosis</a:t>
            </a:r>
            <a:endParaRPr lang="en-US" dirty="0"/>
          </a:p>
        </p:txBody>
      </p:sp>
      <p:sp>
        <p:nvSpPr>
          <p:cNvPr id="4" name="TextBox 3"/>
          <p:cNvSpPr txBox="1"/>
          <p:nvPr/>
        </p:nvSpPr>
        <p:spPr>
          <a:xfrm>
            <a:off x="2366798" y="1828800"/>
            <a:ext cx="3292676" cy="923330"/>
          </a:xfrm>
          <a:prstGeom prst="rect">
            <a:avLst/>
          </a:prstGeom>
          <a:noFill/>
        </p:spPr>
        <p:txBody>
          <a:bodyPr wrap="none" rtlCol="0">
            <a:spAutoFit/>
          </a:bodyPr>
          <a:lstStyle/>
          <a:p>
            <a:r>
              <a:rPr lang="en-US" dirty="0" smtClean="0"/>
              <a:t>- Move to next grid position.</a:t>
            </a:r>
            <a:r>
              <a:rPr lang="en-US" dirty="0"/>
              <a:t/>
            </a:r>
            <a:br>
              <a:rPr lang="en-US" dirty="0"/>
            </a:br>
            <a:r>
              <a:rPr lang="en-US" dirty="0" smtClean="0"/>
              <a:t>- Acquire low-zoom, single plane,</a:t>
            </a:r>
            <a:br>
              <a:rPr lang="en-US" dirty="0" smtClean="0"/>
            </a:br>
            <a:r>
              <a:rPr lang="en-US" dirty="0" smtClean="0"/>
              <a:t>single channel image</a:t>
            </a:r>
          </a:p>
        </p:txBody>
      </p:sp>
      <p:sp>
        <p:nvSpPr>
          <p:cNvPr id="6" name="TextBox 5"/>
          <p:cNvSpPr txBox="1"/>
          <p:nvPr/>
        </p:nvSpPr>
        <p:spPr>
          <a:xfrm>
            <a:off x="8534400" y="4724400"/>
            <a:ext cx="2685351" cy="923330"/>
          </a:xfrm>
          <a:prstGeom prst="rect">
            <a:avLst/>
          </a:prstGeom>
          <a:noFill/>
        </p:spPr>
        <p:txBody>
          <a:bodyPr wrap="none" rtlCol="0">
            <a:spAutoFit/>
          </a:bodyPr>
          <a:lstStyle/>
          <a:p>
            <a:r>
              <a:rPr lang="en-US" dirty="0" err="1" smtClean="0"/>
              <a:t>Todo</a:t>
            </a:r>
            <a:r>
              <a:rPr lang="en-US" dirty="0" smtClean="0"/>
              <a:t>:</a:t>
            </a:r>
          </a:p>
          <a:p>
            <a:pPr marL="285750" indent="-285750">
              <a:buFontTx/>
              <a:buChar char="-"/>
            </a:pPr>
            <a:r>
              <a:rPr lang="en-US" dirty="0" smtClean="0"/>
              <a:t>make images gray-scale</a:t>
            </a:r>
          </a:p>
          <a:p>
            <a:pPr marL="285750" indent="-285750">
              <a:buFontTx/>
              <a:buChar char="-"/>
            </a:pPr>
            <a:r>
              <a:rPr lang="en-US" dirty="0" smtClean="0"/>
              <a:t>Add microscope icon</a:t>
            </a:r>
          </a:p>
        </p:txBody>
      </p:sp>
      <p:sp>
        <p:nvSpPr>
          <p:cNvPr id="7" name="TextBox 6"/>
          <p:cNvSpPr txBox="1"/>
          <p:nvPr/>
        </p:nvSpPr>
        <p:spPr>
          <a:xfrm>
            <a:off x="6477000" y="6096000"/>
            <a:ext cx="2393128" cy="646331"/>
          </a:xfrm>
          <a:prstGeom prst="rect">
            <a:avLst/>
          </a:prstGeom>
          <a:noFill/>
        </p:spPr>
        <p:txBody>
          <a:bodyPr wrap="none" rtlCol="0">
            <a:spAutoFit/>
          </a:bodyPr>
          <a:lstStyle/>
          <a:p>
            <a:r>
              <a:rPr lang="en-US" dirty="0" smtClean="0"/>
              <a:t>Automated analysis:</a:t>
            </a:r>
          </a:p>
          <a:p>
            <a:r>
              <a:rPr lang="en-US" dirty="0"/>
              <a:t>M</a:t>
            </a:r>
            <a:r>
              <a:rPr lang="en-US" dirty="0" smtClean="0"/>
              <a:t>itotic cell coordinates</a:t>
            </a:r>
            <a:endParaRPr lang="en-US" dirty="0"/>
          </a:p>
        </p:txBody>
      </p:sp>
      <p:cxnSp>
        <p:nvCxnSpPr>
          <p:cNvPr id="8" name="Straight Arrow Connector 7"/>
          <p:cNvCxnSpPr>
            <a:stCxn id="22" idx="3"/>
            <a:endCxn id="3" idx="1"/>
          </p:cNvCxnSpPr>
          <p:nvPr/>
        </p:nvCxnSpPr>
        <p:spPr>
          <a:xfrm>
            <a:off x="4368800" y="3022600"/>
            <a:ext cx="149860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2"/>
            <a:endCxn id="24" idx="0"/>
          </p:cNvCxnSpPr>
          <p:nvPr/>
        </p:nvCxnSpPr>
        <p:spPr>
          <a:xfrm>
            <a:off x="6184900" y="3606800"/>
            <a:ext cx="76200" cy="889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24" idx="1"/>
            <a:endCxn id="23" idx="3"/>
          </p:cNvCxnSpPr>
          <p:nvPr/>
        </p:nvCxnSpPr>
        <p:spPr>
          <a:xfrm flipH="1">
            <a:off x="4368800" y="4813300"/>
            <a:ext cx="1574800" cy="190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21" descr="Image--S02--U01--V01--X02--Y01--Z01--T001--P01--C01"/>
          <p:cNvPicPr>
            <a:picLocks noChangeAspect="1" noChangeArrowheads="1"/>
          </p:cNvPicPr>
          <p:nvPr/>
        </p:nvPicPr>
        <p:blipFill>
          <a:blip r:embed="rId4"/>
          <a:srcRect/>
          <a:stretch>
            <a:fillRect/>
          </a:stretch>
        </p:blipFill>
        <p:spPr bwMode="auto">
          <a:xfrm>
            <a:off x="7010400" y="2895600"/>
            <a:ext cx="1063352" cy="1063351"/>
          </a:xfrm>
          <a:prstGeom prst="rect">
            <a:avLst/>
          </a:prstGeom>
          <a:noFill/>
          <a:ln w="9525">
            <a:noFill/>
            <a:miter lim="800000"/>
            <a:headEnd/>
            <a:tailEnd/>
          </a:ln>
        </p:spPr>
      </p:pic>
      <p:cxnSp>
        <p:nvCxnSpPr>
          <p:cNvPr id="16" name="Straight Arrow Connector 15"/>
          <p:cNvCxnSpPr/>
          <p:nvPr/>
        </p:nvCxnSpPr>
        <p:spPr bwMode="auto">
          <a:xfrm flipH="1" flipV="1">
            <a:off x="7315200" y="5257800"/>
            <a:ext cx="228600" cy="152400"/>
          </a:xfrm>
          <a:prstGeom prst="straightConnector1">
            <a:avLst/>
          </a:prstGeom>
          <a:solidFill>
            <a:schemeClr val="accent1"/>
          </a:solidFill>
          <a:ln w="28575" cap="flat" cmpd="sng" algn="ctr">
            <a:solidFill>
              <a:srgbClr val="72AD46"/>
            </a:solidFill>
            <a:prstDash val="solid"/>
            <a:round/>
            <a:headEnd type="none" w="med" len="med"/>
            <a:tailEnd type="arrow"/>
          </a:ln>
          <a:effectLst/>
        </p:spPr>
      </p:cxnSp>
      <p:sp>
        <p:nvSpPr>
          <p:cNvPr id="30" name="TextBox 29"/>
          <p:cNvSpPr txBox="1"/>
          <p:nvPr/>
        </p:nvSpPr>
        <p:spPr>
          <a:xfrm>
            <a:off x="7250411" y="5373469"/>
            <a:ext cx="750589" cy="646331"/>
          </a:xfrm>
          <a:prstGeom prst="rect">
            <a:avLst/>
          </a:prstGeom>
          <a:noFill/>
        </p:spPr>
        <p:txBody>
          <a:bodyPr wrap="none" rtlCol="0">
            <a:spAutoFit/>
          </a:bodyPr>
          <a:lstStyle/>
          <a:p>
            <a:r>
              <a:rPr lang="en-US" dirty="0">
                <a:solidFill>
                  <a:schemeClr val="accent3"/>
                </a:solidFill>
              </a:rPr>
              <a:t>x</a:t>
            </a:r>
            <a:r>
              <a:rPr lang="en-US" dirty="0" smtClean="0">
                <a:solidFill>
                  <a:schemeClr val="accent3"/>
                </a:solidFill>
              </a:rPr>
              <a:t>=150</a:t>
            </a:r>
            <a:br>
              <a:rPr lang="en-US" dirty="0" smtClean="0">
                <a:solidFill>
                  <a:schemeClr val="accent3"/>
                </a:solidFill>
              </a:rPr>
            </a:br>
            <a:r>
              <a:rPr lang="en-US" dirty="0" smtClean="0">
                <a:solidFill>
                  <a:schemeClr val="accent3"/>
                </a:solidFill>
              </a:rPr>
              <a:t>y=80</a:t>
            </a:r>
            <a:endParaRPr lang="en-US" dirty="0">
              <a:solidFill>
                <a:schemeClr val="accent3"/>
              </a:solidFill>
            </a:endParaRPr>
          </a:p>
        </p:txBody>
      </p:sp>
      <p:sp>
        <p:nvSpPr>
          <p:cNvPr id="33" name="TextBox 32"/>
          <p:cNvSpPr txBox="1"/>
          <p:nvPr/>
        </p:nvSpPr>
        <p:spPr>
          <a:xfrm>
            <a:off x="2133600" y="5334000"/>
            <a:ext cx="3303383" cy="1200329"/>
          </a:xfrm>
          <a:prstGeom prst="rect">
            <a:avLst/>
          </a:prstGeom>
          <a:noFill/>
        </p:spPr>
        <p:txBody>
          <a:bodyPr wrap="none" rtlCol="0">
            <a:spAutoFit/>
          </a:bodyPr>
          <a:lstStyle/>
          <a:p>
            <a:r>
              <a:rPr lang="en-US" dirty="0" smtClean="0"/>
              <a:t>Microscope:</a:t>
            </a:r>
          </a:p>
          <a:p>
            <a:r>
              <a:rPr lang="en-US" dirty="0" smtClean="0"/>
              <a:t>- Move to </a:t>
            </a:r>
            <a:r>
              <a:rPr lang="en-US" dirty="0" err="1" smtClean="0"/>
              <a:t>x,y</a:t>
            </a:r>
            <a:r>
              <a:rPr lang="en-US" dirty="0" smtClean="0"/>
              <a:t/>
            </a:r>
            <a:br>
              <a:rPr lang="en-US" dirty="0" smtClean="0"/>
            </a:br>
            <a:r>
              <a:rPr lang="en-US" dirty="0" smtClean="0"/>
              <a:t>- Acquire high-zoom, multi plane,</a:t>
            </a:r>
            <a:br>
              <a:rPr lang="en-US" dirty="0" smtClean="0"/>
            </a:br>
            <a:r>
              <a:rPr lang="en-US" dirty="0" smtClean="0"/>
              <a:t>dual color, time lapse data</a:t>
            </a:r>
          </a:p>
        </p:txBody>
      </p:sp>
      <p:pic>
        <p:nvPicPr>
          <p:cNvPr id="34" name="Micropilot_Metaphase_Movi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5800" y="3517032"/>
            <a:ext cx="1512168" cy="1512168"/>
          </a:xfrm>
          <a:prstGeom prst="rect">
            <a:avLst/>
          </a:prstGeom>
        </p:spPr>
      </p:pic>
      <p:sp>
        <p:nvSpPr>
          <p:cNvPr id="38" name="TextBox 37"/>
          <p:cNvSpPr txBox="1"/>
          <p:nvPr/>
        </p:nvSpPr>
        <p:spPr>
          <a:xfrm>
            <a:off x="4953000" y="4876800"/>
            <a:ext cx="498905" cy="369332"/>
          </a:xfrm>
          <a:prstGeom prst="rect">
            <a:avLst/>
          </a:prstGeom>
          <a:noFill/>
        </p:spPr>
        <p:txBody>
          <a:bodyPr wrap="none" rtlCol="0">
            <a:spAutoFit/>
          </a:bodyPr>
          <a:lstStyle/>
          <a:p>
            <a:r>
              <a:rPr lang="en-US" dirty="0" smtClean="0"/>
              <a:t>x, y</a:t>
            </a:r>
            <a:endParaRPr lang="en-US" dirty="0"/>
          </a:p>
        </p:txBody>
      </p:sp>
      <p:cxnSp>
        <p:nvCxnSpPr>
          <p:cNvPr id="39" name="Straight Arrow Connector 38"/>
          <p:cNvCxnSpPr>
            <a:stCxn id="23" idx="1"/>
            <a:endCxn id="27" idx="3"/>
          </p:cNvCxnSpPr>
          <p:nvPr/>
        </p:nvCxnSpPr>
        <p:spPr>
          <a:xfrm flipH="1" flipV="1">
            <a:off x="3302000" y="4965700"/>
            <a:ext cx="355600" cy="3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3" idx="0"/>
            <a:endCxn id="22" idx="2"/>
          </p:cNvCxnSpPr>
          <p:nvPr/>
        </p:nvCxnSpPr>
        <p:spPr>
          <a:xfrm flipV="1">
            <a:off x="4013200" y="3378200"/>
            <a:ext cx="0" cy="127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6"/>
          <a:stretch>
            <a:fillRect/>
          </a:stretch>
        </p:blipFill>
        <p:spPr>
          <a:xfrm>
            <a:off x="3657600" y="2667000"/>
            <a:ext cx="711200" cy="711200"/>
          </a:xfrm>
          <a:prstGeom prst="rect">
            <a:avLst/>
          </a:prstGeom>
        </p:spPr>
      </p:pic>
      <p:pic>
        <p:nvPicPr>
          <p:cNvPr id="23" name="Picture 22"/>
          <p:cNvPicPr>
            <a:picLocks noChangeAspect="1"/>
          </p:cNvPicPr>
          <p:nvPr/>
        </p:nvPicPr>
        <p:blipFill>
          <a:blip r:embed="rId6"/>
          <a:stretch>
            <a:fillRect/>
          </a:stretch>
        </p:blipFill>
        <p:spPr>
          <a:xfrm>
            <a:off x="3657600" y="4648200"/>
            <a:ext cx="711200" cy="711200"/>
          </a:xfrm>
          <a:prstGeom prst="rect">
            <a:avLst/>
          </a:prstGeom>
        </p:spPr>
      </p:pic>
      <p:pic>
        <p:nvPicPr>
          <p:cNvPr id="24" name="Picture 23"/>
          <p:cNvPicPr>
            <a:picLocks noChangeAspect="1"/>
          </p:cNvPicPr>
          <p:nvPr/>
        </p:nvPicPr>
        <p:blipFill>
          <a:blip r:embed="rId7"/>
          <a:stretch>
            <a:fillRect/>
          </a:stretch>
        </p:blipFill>
        <p:spPr>
          <a:xfrm>
            <a:off x="5943600" y="4495800"/>
            <a:ext cx="635000" cy="635000"/>
          </a:xfrm>
          <a:prstGeom prst="rect">
            <a:avLst/>
          </a:prstGeom>
        </p:spPr>
      </p:pic>
      <p:pic>
        <p:nvPicPr>
          <p:cNvPr id="3" name="Picture 2"/>
          <p:cNvPicPr>
            <a:picLocks noChangeAspect="1"/>
          </p:cNvPicPr>
          <p:nvPr/>
        </p:nvPicPr>
        <p:blipFill>
          <a:blip r:embed="rId8"/>
          <a:stretch>
            <a:fillRect/>
          </a:stretch>
        </p:blipFill>
        <p:spPr>
          <a:xfrm>
            <a:off x="5867400" y="2971800"/>
            <a:ext cx="635000" cy="635000"/>
          </a:xfrm>
          <a:prstGeom prst="rect">
            <a:avLst/>
          </a:prstGeom>
        </p:spPr>
      </p:pic>
      <p:pic>
        <p:nvPicPr>
          <p:cNvPr id="27" name="Picture 26"/>
          <p:cNvPicPr>
            <a:picLocks noChangeAspect="1"/>
          </p:cNvPicPr>
          <p:nvPr/>
        </p:nvPicPr>
        <p:blipFill>
          <a:blip r:embed="rId8"/>
          <a:stretch>
            <a:fillRect/>
          </a:stretch>
        </p:blipFill>
        <p:spPr>
          <a:xfrm>
            <a:off x="2667000" y="4648200"/>
            <a:ext cx="635000" cy="635000"/>
          </a:xfrm>
          <a:prstGeom prst="rect">
            <a:avLst/>
          </a:prstGeom>
        </p:spPr>
      </p:pic>
    </p:spTree>
    <p:extLst>
      <p:ext uri="{BB962C8B-B14F-4D97-AF65-F5344CB8AC3E}">
        <p14:creationId xmlns:p14="http://schemas.microsoft.com/office/powerpoint/2010/main" val="234815230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4"/>
                                        </p:tgtEl>
                                      </p:cBhvr>
                                    </p:cmd>
                                  </p:childTnLst>
                                </p:cTn>
                              </p:par>
                            </p:childTnLst>
                          </p:cTn>
                        </p:par>
                      </p:childTnLst>
                    </p:cTn>
                  </p:par>
                </p:childTnLst>
              </p:cTn>
              <p:nextCondLst>
                <p:cond evt="onClick" delay="0">
                  <p:tgtEl>
                    <p:spTgt spid="34"/>
                  </p:tgtEl>
                </p:cond>
              </p:nextCondLst>
            </p:seq>
            <p:video>
              <p:cMediaNode vol="80000">
                <p:cTn id="7" fill="hold" display="0">
                  <p:stCondLst>
                    <p:cond delay="indefinite"/>
                  </p:stCondLst>
                </p:cTn>
                <p:tgtEl>
                  <p:spTgt spid="3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9469"/>
            <a:ext cx="8229600" cy="1143000"/>
          </a:xfrm>
        </p:spPr>
        <p:txBody>
          <a:bodyPr>
            <a:noAutofit/>
          </a:bodyPr>
          <a:lstStyle/>
          <a:p>
            <a:r>
              <a:rPr lang="en-US" sz="3200" dirty="0"/>
              <a:t/>
            </a:r>
            <a:br>
              <a:rPr lang="en-US" sz="3200" dirty="0"/>
            </a:br>
            <a:r>
              <a:rPr lang="en-US" sz="3200" dirty="0" smtClean="0"/>
              <a:t> </a:t>
            </a:r>
            <a:endParaRPr lang="en-US" sz="3200" dirty="0"/>
          </a:p>
        </p:txBody>
      </p:sp>
      <p:sp>
        <p:nvSpPr>
          <p:cNvPr id="11" name="TextBox 10"/>
          <p:cNvSpPr txBox="1"/>
          <p:nvPr/>
        </p:nvSpPr>
        <p:spPr>
          <a:xfrm>
            <a:off x="8763000" y="5486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3810000" y="3657600"/>
            <a:ext cx="152400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752600" y="838200"/>
            <a:ext cx="1168400" cy="1168400"/>
          </a:xfrm>
          <a:prstGeom prst="rect">
            <a:avLst/>
          </a:prstGeom>
        </p:spPr>
      </p:pic>
      <p:pic>
        <p:nvPicPr>
          <p:cNvPr id="28" name="Picture 27"/>
          <p:cNvPicPr>
            <a:picLocks noChangeAspect="1"/>
          </p:cNvPicPr>
          <p:nvPr/>
        </p:nvPicPr>
        <p:blipFill>
          <a:blip r:embed="rId4"/>
          <a:stretch>
            <a:fillRect/>
          </a:stretch>
        </p:blipFill>
        <p:spPr>
          <a:xfrm>
            <a:off x="1828800" y="4114800"/>
            <a:ext cx="1397000" cy="1397000"/>
          </a:xfrm>
          <a:prstGeom prst="rect">
            <a:avLst/>
          </a:prstGeom>
        </p:spPr>
      </p:pic>
      <p:pic>
        <p:nvPicPr>
          <p:cNvPr id="10" name="Picture 9"/>
          <p:cNvPicPr>
            <a:picLocks noChangeAspect="1"/>
          </p:cNvPicPr>
          <p:nvPr/>
        </p:nvPicPr>
        <p:blipFill>
          <a:blip r:embed="rId5"/>
          <a:stretch>
            <a:fillRect/>
          </a:stretch>
        </p:blipFill>
        <p:spPr>
          <a:xfrm>
            <a:off x="5334000" y="2590800"/>
            <a:ext cx="1244600" cy="1244600"/>
          </a:xfrm>
          <a:prstGeom prst="rect">
            <a:avLst/>
          </a:prstGeom>
        </p:spPr>
      </p:pic>
      <p:sp>
        <p:nvSpPr>
          <p:cNvPr id="14" name="TextBox 13"/>
          <p:cNvSpPr txBox="1"/>
          <p:nvPr/>
        </p:nvSpPr>
        <p:spPr>
          <a:xfrm>
            <a:off x="-8835" y="381000"/>
            <a:ext cx="1952315" cy="646331"/>
          </a:xfrm>
          <a:prstGeom prst="rect">
            <a:avLst/>
          </a:prstGeom>
          <a:noFill/>
        </p:spPr>
        <p:txBody>
          <a:bodyPr wrap="none" rtlCol="0">
            <a:spAutoFit/>
          </a:bodyPr>
          <a:lstStyle/>
          <a:p>
            <a:r>
              <a:rPr lang="en-US" dirty="0" smtClean="0"/>
              <a:t>ZEN Black</a:t>
            </a:r>
          </a:p>
          <a:p>
            <a:r>
              <a:rPr lang="en-US" dirty="0" smtClean="0"/>
              <a:t>Logo, LSM510 logo</a:t>
            </a:r>
          </a:p>
        </p:txBody>
      </p:sp>
      <p:sp>
        <p:nvSpPr>
          <p:cNvPr id="15" name="Rectangle 14"/>
          <p:cNvSpPr/>
          <p:nvPr/>
        </p:nvSpPr>
        <p:spPr>
          <a:xfrm>
            <a:off x="2438400" y="64008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pic>
        <p:nvPicPr>
          <p:cNvPr id="5" name="Picture 4"/>
          <p:cNvPicPr>
            <a:picLocks noChangeAspect="1"/>
          </p:cNvPicPr>
          <p:nvPr/>
        </p:nvPicPr>
        <p:blipFill>
          <a:blip r:embed="rId6"/>
          <a:stretch>
            <a:fillRect/>
          </a:stretch>
        </p:blipFill>
        <p:spPr>
          <a:xfrm>
            <a:off x="20983" y="4343400"/>
            <a:ext cx="1653209" cy="516628"/>
          </a:xfrm>
          <a:prstGeom prst="rect">
            <a:avLst/>
          </a:prstGeom>
        </p:spPr>
      </p:pic>
      <p:pic>
        <p:nvPicPr>
          <p:cNvPr id="6" name="Picture 5"/>
          <p:cNvPicPr>
            <a:picLocks noChangeAspect="1"/>
          </p:cNvPicPr>
          <p:nvPr/>
        </p:nvPicPr>
        <p:blipFill>
          <a:blip r:embed="rId7"/>
          <a:stretch>
            <a:fillRect/>
          </a:stretch>
        </p:blipFill>
        <p:spPr>
          <a:xfrm>
            <a:off x="228600" y="4800600"/>
            <a:ext cx="1524000" cy="581583"/>
          </a:xfrm>
          <a:prstGeom prst="rect">
            <a:avLst/>
          </a:prstGeom>
        </p:spPr>
      </p:pic>
      <p:pic>
        <p:nvPicPr>
          <p:cNvPr id="7" name="Picture 6"/>
          <p:cNvPicPr>
            <a:picLocks noChangeAspect="1"/>
          </p:cNvPicPr>
          <p:nvPr/>
        </p:nvPicPr>
        <p:blipFill>
          <a:blip r:embed="rId8"/>
          <a:stretch>
            <a:fillRect/>
          </a:stretch>
        </p:blipFill>
        <p:spPr>
          <a:xfrm>
            <a:off x="457200" y="5410200"/>
            <a:ext cx="1358900" cy="494478"/>
          </a:xfrm>
          <a:prstGeom prst="rect">
            <a:avLst/>
          </a:prstGeom>
        </p:spPr>
      </p:pic>
      <p:pic>
        <p:nvPicPr>
          <p:cNvPr id="8" name="Picture 7"/>
          <p:cNvPicPr>
            <a:picLocks noChangeAspect="1"/>
          </p:cNvPicPr>
          <p:nvPr/>
        </p:nvPicPr>
        <p:blipFill>
          <a:blip r:embed="rId9"/>
          <a:stretch>
            <a:fillRect/>
          </a:stretch>
        </p:blipFill>
        <p:spPr>
          <a:xfrm>
            <a:off x="3048000" y="1192699"/>
            <a:ext cx="1968500" cy="744254"/>
          </a:xfrm>
          <a:prstGeom prst="rect">
            <a:avLst/>
          </a:prstGeom>
        </p:spPr>
      </p:pic>
      <p:cxnSp>
        <p:nvCxnSpPr>
          <p:cNvPr id="25" name="Straight Arrow Connector 24"/>
          <p:cNvCxnSpPr/>
          <p:nvPr/>
        </p:nvCxnSpPr>
        <p:spPr>
          <a:xfrm>
            <a:off x="4419600" y="1905000"/>
            <a:ext cx="11430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8" idx="2"/>
          </p:cNvCxnSpPr>
          <p:nvPr/>
        </p:nvCxnSpPr>
        <p:spPr>
          <a:xfrm flipV="1">
            <a:off x="2819400" y="1936953"/>
            <a:ext cx="1212850" cy="17968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550130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9469"/>
            <a:ext cx="8229600" cy="1143000"/>
          </a:xfrm>
        </p:spPr>
        <p:txBody>
          <a:bodyPr>
            <a:noAutofit/>
          </a:bodyPr>
          <a:lstStyle/>
          <a:p>
            <a:r>
              <a:rPr lang="en-US" sz="3200" dirty="0"/>
              <a:t/>
            </a:r>
            <a:br>
              <a:rPr lang="en-US" sz="3200" dirty="0"/>
            </a:br>
            <a:r>
              <a:rPr lang="en-US" sz="3200" dirty="0" smtClean="0"/>
              <a:t> </a:t>
            </a:r>
            <a:endParaRPr lang="en-US" sz="3200" dirty="0"/>
          </a:p>
        </p:txBody>
      </p:sp>
      <p:sp>
        <p:nvSpPr>
          <p:cNvPr id="11" name="TextBox 10"/>
          <p:cNvSpPr txBox="1"/>
          <p:nvPr/>
        </p:nvSpPr>
        <p:spPr>
          <a:xfrm>
            <a:off x="8763000" y="5486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3810000" y="3657600"/>
            <a:ext cx="152400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752600" y="838200"/>
            <a:ext cx="1168400" cy="1168400"/>
          </a:xfrm>
          <a:prstGeom prst="rect">
            <a:avLst/>
          </a:prstGeom>
        </p:spPr>
      </p:pic>
      <p:pic>
        <p:nvPicPr>
          <p:cNvPr id="28" name="Picture 27"/>
          <p:cNvPicPr>
            <a:picLocks noChangeAspect="1"/>
          </p:cNvPicPr>
          <p:nvPr/>
        </p:nvPicPr>
        <p:blipFill>
          <a:blip r:embed="rId4"/>
          <a:stretch>
            <a:fillRect/>
          </a:stretch>
        </p:blipFill>
        <p:spPr>
          <a:xfrm>
            <a:off x="1828800" y="4114800"/>
            <a:ext cx="1397000" cy="1397000"/>
          </a:xfrm>
          <a:prstGeom prst="rect">
            <a:avLst/>
          </a:prstGeom>
        </p:spPr>
      </p:pic>
      <p:pic>
        <p:nvPicPr>
          <p:cNvPr id="10" name="Picture 9"/>
          <p:cNvPicPr>
            <a:picLocks noChangeAspect="1"/>
          </p:cNvPicPr>
          <p:nvPr/>
        </p:nvPicPr>
        <p:blipFill>
          <a:blip r:embed="rId5"/>
          <a:stretch>
            <a:fillRect/>
          </a:stretch>
        </p:blipFill>
        <p:spPr>
          <a:xfrm>
            <a:off x="5334000" y="2590800"/>
            <a:ext cx="1244600" cy="1244600"/>
          </a:xfrm>
          <a:prstGeom prst="rect">
            <a:avLst/>
          </a:prstGeom>
        </p:spPr>
      </p:pic>
      <p:sp>
        <p:nvSpPr>
          <p:cNvPr id="14" name="TextBox 13"/>
          <p:cNvSpPr txBox="1"/>
          <p:nvPr/>
        </p:nvSpPr>
        <p:spPr>
          <a:xfrm>
            <a:off x="609600" y="685800"/>
            <a:ext cx="1021321" cy="369332"/>
          </a:xfrm>
          <a:prstGeom prst="rect">
            <a:avLst/>
          </a:prstGeom>
          <a:noFill/>
        </p:spPr>
        <p:txBody>
          <a:bodyPr wrap="none" rtlCol="0">
            <a:spAutoFit/>
          </a:bodyPr>
          <a:lstStyle/>
          <a:p>
            <a:r>
              <a:rPr lang="en-US" dirty="0" smtClean="0"/>
              <a:t>ZEN Blue</a:t>
            </a:r>
          </a:p>
        </p:txBody>
      </p:sp>
      <p:sp>
        <p:nvSpPr>
          <p:cNvPr id="15" name="Rectangle 14"/>
          <p:cNvSpPr/>
          <p:nvPr/>
        </p:nvSpPr>
        <p:spPr>
          <a:xfrm>
            <a:off x="2438400" y="64008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pic>
        <p:nvPicPr>
          <p:cNvPr id="5" name="Picture 4"/>
          <p:cNvPicPr>
            <a:picLocks noChangeAspect="1"/>
          </p:cNvPicPr>
          <p:nvPr/>
        </p:nvPicPr>
        <p:blipFill>
          <a:blip r:embed="rId6"/>
          <a:stretch>
            <a:fillRect/>
          </a:stretch>
        </p:blipFill>
        <p:spPr>
          <a:xfrm>
            <a:off x="20983" y="4343400"/>
            <a:ext cx="1653209" cy="516628"/>
          </a:xfrm>
          <a:prstGeom prst="rect">
            <a:avLst/>
          </a:prstGeom>
        </p:spPr>
      </p:pic>
      <p:pic>
        <p:nvPicPr>
          <p:cNvPr id="6" name="Picture 5"/>
          <p:cNvPicPr>
            <a:picLocks noChangeAspect="1"/>
          </p:cNvPicPr>
          <p:nvPr/>
        </p:nvPicPr>
        <p:blipFill>
          <a:blip r:embed="rId7"/>
          <a:stretch>
            <a:fillRect/>
          </a:stretch>
        </p:blipFill>
        <p:spPr>
          <a:xfrm>
            <a:off x="228600" y="4800600"/>
            <a:ext cx="1524000" cy="581583"/>
          </a:xfrm>
          <a:prstGeom prst="rect">
            <a:avLst/>
          </a:prstGeom>
        </p:spPr>
      </p:pic>
      <p:pic>
        <p:nvPicPr>
          <p:cNvPr id="7" name="Picture 6"/>
          <p:cNvPicPr>
            <a:picLocks noChangeAspect="1"/>
          </p:cNvPicPr>
          <p:nvPr/>
        </p:nvPicPr>
        <p:blipFill>
          <a:blip r:embed="rId8"/>
          <a:stretch>
            <a:fillRect/>
          </a:stretch>
        </p:blipFill>
        <p:spPr>
          <a:xfrm>
            <a:off x="457200" y="5410200"/>
            <a:ext cx="1358900" cy="494478"/>
          </a:xfrm>
          <a:prstGeom prst="rect">
            <a:avLst/>
          </a:prstGeom>
        </p:spPr>
      </p:pic>
      <p:cxnSp>
        <p:nvCxnSpPr>
          <p:cNvPr id="25" name="Straight Arrow Connector 24"/>
          <p:cNvCxnSpPr/>
          <p:nvPr/>
        </p:nvCxnSpPr>
        <p:spPr>
          <a:xfrm>
            <a:off x="4419600" y="1905000"/>
            <a:ext cx="11430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2819400" y="1936953"/>
            <a:ext cx="1212850" cy="17968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9"/>
          <a:stretch>
            <a:fillRect/>
          </a:stretch>
        </p:blipFill>
        <p:spPr>
          <a:xfrm>
            <a:off x="2971800" y="914400"/>
            <a:ext cx="1333500" cy="898769"/>
          </a:xfrm>
          <a:prstGeom prst="rect">
            <a:avLst/>
          </a:prstGeom>
        </p:spPr>
      </p:pic>
      <p:sp>
        <p:nvSpPr>
          <p:cNvPr id="18" name="TextBox 17"/>
          <p:cNvSpPr txBox="1"/>
          <p:nvPr/>
        </p:nvSpPr>
        <p:spPr>
          <a:xfrm>
            <a:off x="1295400" y="3810000"/>
            <a:ext cx="1021321" cy="369332"/>
          </a:xfrm>
          <a:prstGeom prst="rect">
            <a:avLst/>
          </a:prstGeom>
          <a:noFill/>
        </p:spPr>
        <p:txBody>
          <a:bodyPr wrap="none" rtlCol="0">
            <a:spAutoFit/>
          </a:bodyPr>
          <a:lstStyle/>
          <a:p>
            <a:r>
              <a:rPr lang="en-US" dirty="0" smtClean="0"/>
              <a:t>ZEN Blue</a:t>
            </a:r>
          </a:p>
        </p:txBody>
      </p:sp>
    </p:spTree>
    <p:extLst>
      <p:ext uri="{BB962C8B-B14F-4D97-AF65-F5344CB8AC3E}">
        <p14:creationId xmlns:p14="http://schemas.microsoft.com/office/powerpoint/2010/main" val="27803699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018737656"/>
              </p:ext>
            </p:extLst>
          </p:nvPr>
        </p:nvGraphicFramePr>
        <p:xfrm>
          <a:off x="216024" y="1086773"/>
          <a:ext cx="903649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Title 1"/>
          <p:cNvSpPr txBox="1">
            <a:spLocks/>
          </p:cNvSpPr>
          <p:nvPr/>
        </p:nvSpPr>
        <p:spPr>
          <a:xfrm>
            <a:off x="619358" y="762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High-throughput Screening </a:t>
            </a:r>
            <a:r>
              <a:rPr lang="en-US" sz="3600" dirty="0"/>
              <a:t>M</a:t>
            </a:r>
            <a:r>
              <a:rPr lang="en-US" sz="3600" dirty="0" smtClean="0"/>
              <a:t>icroscopy</a:t>
            </a:r>
            <a:endParaRPr lang="en-US" sz="3600" dirty="0"/>
          </a:p>
        </p:txBody>
      </p:sp>
      <p:sp>
        <p:nvSpPr>
          <p:cNvPr id="2" name="TextBox 1"/>
          <p:cNvSpPr txBox="1"/>
          <p:nvPr/>
        </p:nvSpPr>
        <p:spPr>
          <a:xfrm>
            <a:off x="0" y="732472"/>
            <a:ext cx="3219023" cy="1477328"/>
          </a:xfrm>
          <a:prstGeom prst="rect">
            <a:avLst/>
          </a:prstGeom>
          <a:noFill/>
        </p:spPr>
        <p:txBody>
          <a:bodyPr wrap="none" rtlCol="0">
            <a:spAutoFit/>
          </a:bodyPr>
          <a:lstStyle/>
          <a:p>
            <a:r>
              <a:rPr lang="en-US" dirty="0" smtClean="0"/>
              <a:t>“Primary” screen</a:t>
            </a:r>
          </a:p>
          <a:p>
            <a:pPr marL="342900" indent="-342900">
              <a:buFont typeface="Arial"/>
              <a:buChar char="•"/>
            </a:pPr>
            <a:r>
              <a:rPr lang="en-US" dirty="0"/>
              <a:t>Protein knockdown by siRNA</a:t>
            </a:r>
          </a:p>
          <a:p>
            <a:pPr marL="342900" indent="-342900">
              <a:buFont typeface="Arial"/>
              <a:buChar char="•"/>
            </a:pPr>
            <a:r>
              <a:rPr lang="en-US" dirty="0"/>
              <a:t>Monitor perturbation of </a:t>
            </a:r>
            <a:br>
              <a:rPr lang="en-US" dirty="0"/>
            </a:br>
            <a:r>
              <a:rPr lang="en-US" dirty="0"/>
              <a:t>biological process </a:t>
            </a:r>
            <a:br>
              <a:rPr lang="en-US" dirty="0"/>
            </a:br>
            <a:r>
              <a:rPr lang="en-US" dirty="0"/>
              <a:t>in microscopy assay</a:t>
            </a:r>
          </a:p>
        </p:txBody>
      </p:sp>
      <p:sp>
        <p:nvSpPr>
          <p:cNvPr id="35" name="TextBox 34"/>
          <p:cNvSpPr txBox="1"/>
          <p:nvPr/>
        </p:nvSpPr>
        <p:spPr>
          <a:xfrm>
            <a:off x="6805638" y="4510264"/>
            <a:ext cx="2032929" cy="369332"/>
          </a:xfrm>
          <a:prstGeom prst="rect">
            <a:avLst/>
          </a:prstGeom>
          <a:noFill/>
        </p:spPr>
        <p:txBody>
          <a:bodyPr wrap="none" rtlCol="0">
            <a:spAutoFit/>
          </a:bodyPr>
          <a:lstStyle/>
          <a:p>
            <a:r>
              <a:rPr lang="en-US" dirty="0" smtClean="0"/>
              <a:t>“Secondary” screen</a:t>
            </a:r>
            <a:endParaRPr lang="en-US" dirty="0"/>
          </a:p>
        </p:txBody>
      </p:sp>
      <p:sp>
        <p:nvSpPr>
          <p:cNvPr id="36" name="TextBox 35"/>
          <p:cNvSpPr txBox="1"/>
          <p:nvPr/>
        </p:nvSpPr>
        <p:spPr>
          <a:xfrm>
            <a:off x="2456068" y="6172200"/>
            <a:ext cx="2032929" cy="369332"/>
          </a:xfrm>
          <a:prstGeom prst="rect">
            <a:avLst/>
          </a:prstGeom>
          <a:noFill/>
        </p:spPr>
        <p:txBody>
          <a:bodyPr wrap="none" rtlCol="0">
            <a:spAutoFit/>
          </a:bodyPr>
          <a:lstStyle/>
          <a:p>
            <a:r>
              <a:rPr lang="en-US" dirty="0" smtClean="0"/>
              <a:t>“Secondary” screen</a:t>
            </a:r>
            <a:endParaRPr lang="en-US" dirty="0"/>
          </a:p>
        </p:txBody>
      </p:sp>
    </p:spTree>
    <p:extLst>
      <p:ext uri="{BB962C8B-B14F-4D97-AF65-F5344CB8AC3E}">
        <p14:creationId xmlns:p14="http://schemas.microsoft.com/office/powerpoint/2010/main" val="375845222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80109" y="914400"/>
            <a:ext cx="9400309" cy="4167766"/>
            <a:chOff x="-180109" y="1524000"/>
            <a:chExt cx="9400309" cy="4167766"/>
          </a:xfrm>
        </p:grpSpPr>
        <p:sp>
          <p:nvSpPr>
            <p:cNvPr id="8" name="Rectangle 7"/>
            <p:cNvSpPr/>
            <p:nvPr/>
          </p:nvSpPr>
          <p:spPr>
            <a:xfrm>
              <a:off x="-180109" y="2754816"/>
              <a:ext cx="9372600" cy="195796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2400" y="1524000"/>
              <a:ext cx="9372600" cy="195796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0" y="2209800"/>
              <a:ext cx="936111" cy="646331"/>
            </a:xfrm>
            <a:prstGeom prst="rect">
              <a:avLst/>
            </a:prstGeom>
            <a:noFill/>
          </p:spPr>
          <p:txBody>
            <a:bodyPr wrap="none" rtlCol="0">
              <a:spAutoFit/>
            </a:bodyPr>
            <a:lstStyle/>
            <a:p>
              <a:r>
                <a:rPr lang="en-US" dirty="0" smtClean="0"/>
                <a:t>Zeiss</a:t>
              </a:r>
            </a:p>
            <a:p>
              <a:r>
                <a:rPr lang="en-US" dirty="0" smtClean="0"/>
                <a:t>LSM780</a:t>
              </a:r>
            </a:p>
          </p:txBody>
        </p:sp>
        <p:sp>
          <p:nvSpPr>
            <p:cNvPr id="5" name="TextBox 4"/>
            <p:cNvSpPr txBox="1"/>
            <p:nvPr/>
          </p:nvSpPr>
          <p:spPr>
            <a:xfrm>
              <a:off x="22295" y="3429000"/>
              <a:ext cx="1273105" cy="369332"/>
            </a:xfrm>
            <a:prstGeom prst="rect">
              <a:avLst/>
            </a:prstGeom>
            <a:noFill/>
          </p:spPr>
          <p:txBody>
            <a:bodyPr wrap="none" rtlCol="0">
              <a:spAutoFit/>
            </a:bodyPr>
            <a:lstStyle/>
            <a:p>
              <a:r>
                <a:rPr lang="en-US" dirty="0" smtClean="0"/>
                <a:t>Visual Basic</a:t>
              </a:r>
              <a:endParaRPr lang="en-US" dirty="0"/>
            </a:p>
          </p:txBody>
        </p:sp>
        <p:sp>
          <p:nvSpPr>
            <p:cNvPr id="7" name="Rectangle 6"/>
            <p:cNvSpPr/>
            <p:nvPr/>
          </p:nvSpPr>
          <p:spPr>
            <a:xfrm>
              <a:off x="-152400" y="3733799"/>
              <a:ext cx="9372600" cy="1957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4267200"/>
              <a:ext cx="937564" cy="646331"/>
            </a:xfrm>
            <a:prstGeom prst="rect">
              <a:avLst/>
            </a:prstGeom>
            <a:noFill/>
          </p:spPr>
          <p:txBody>
            <a:bodyPr wrap="none" rtlCol="0">
              <a:spAutoFit/>
            </a:bodyPr>
            <a:lstStyle/>
            <a:p>
              <a:r>
                <a:rPr lang="en-US" dirty="0" smtClean="0"/>
                <a:t>ImageJ</a:t>
              </a:r>
              <a:br>
                <a:rPr lang="en-US" dirty="0" smtClean="0"/>
              </a:br>
              <a:r>
                <a:rPr lang="en-US" dirty="0" smtClean="0"/>
                <a:t>Analysis</a:t>
              </a:r>
            </a:p>
          </p:txBody>
        </p:sp>
      </p:grpSp>
      <p:pic>
        <p:nvPicPr>
          <p:cNvPr id="2" name="Picture 1"/>
          <p:cNvPicPr>
            <a:picLocks noChangeAspect="1" noChangeArrowheads="1"/>
          </p:cNvPicPr>
          <p:nvPr/>
        </p:nvPicPr>
        <p:blipFill>
          <a:blip r:embed="rId2" cstate="print"/>
          <a:srcRect r="-100"/>
          <a:stretch>
            <a:fillRect/>
          </a:stretch>
        </p:blipFill>
        <p:spPr bwMode="auto">
          <a:xfrm>
            <a:off x="990600" y="984100"/>
            <a:ext cx="9797146" cy="3915934"/>
          </a:xfrm>
          <a:prstGeom prst="rect">
            <a:avLst/>
          </a:prstGeom>
          <a:noFill/>
          <a:ln w="9525">
            <a:noFill/>
            <a:miter lim="800000"/>
            <a:headEnd/>
            <a:tailEnd/>
          </a:ln>
          <a:effectLst/>
        </p:spPr>
      </p:pic>
      <p:sp>
        <p:nvSpPr>
          <p:cNvPr id="9" name="Title 1"/>
          <p:cNvSpPr txBox="1">
            <a:spLocks/>
          </p:cNvSpPr>
          <p:nvPr/>
        </p:nvSpPr>
        <p:spPr>
          <a:xfrm>
            <a:off x="457200" y="76200"/>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Multi-step Adaptive FRAP Microscopy</a:t>
            </a:r>
            <a:endParaRPr lang="en-US" sz="3100" dirty="0">
              <a:solidFill>
                <a:srgbClr val="00B050"/>
              </a:solidFill>
            </a:endParaRPr>
          </a:p>
        </p:txBody>
      </p:sp>
      <p:sp>
        <p:nvSpPr>
          <p:cNvPr id="20" name="Rectangle 19"/>
          <p:cNvSpPr/>
          <p:nvPr/>
        </p:nvSpPr>
        <p:spPr>
          <a:xfrm>
            <a:off x="533400" y="5429071"/>
            <a:ext cx="8382000" cy="1200329"/>
          </a:xfrm>
          <a:prstGeom prst="rect">
            <a:avLst/>
          </a:prstGeom>
        </p:spPr>
        <p:txBody>
          <a:bodyPr wrap="square">
            <a:spAutoFit/>
          </a:bodyPr>
          <a:lstStyle/>
          <a:p>
            <a:r>
              <a:rPr lang="en-US" dirty="0"/>
              <a:t>In this way several </a:t>
            </a:r>
            <a:r>
              <a:rPr lang="en-US" dirty="0" smtClean="0"/>
              <a:t>hundreds of </a:t>
            </a:r>
            <a:r>
              <a:rPr lang="en-US" dirty="0"/>
              <a:t>recovery data sets can be </a:t>
            </a:r>
            <a:r>
              <a:rPr lang="en-US" dirty="0" smtClean="0"/>
              <a:t>automatically acquired </a:t>
            </a:r>
            <a:r>
              <a:rPr lang="en-US" dirty="0"/>
              <a:t>in an overnight experiment</a:t>
            </a:r>
            <a:r>
              <a:rPr lang="en-US" dirty="0" smtClean="0"/>
              <a:t>, thus </a:t>
            </a:r>
            <a:r>
              <a:rPr lang="en-US" dirty="0"/>
              <a:t>drastically increasing the data significance</a:t>
            </a:r>
          </a:p>
          <a:p>
            <a:r>
              <a:rPr lang="en-US" dirty="0"/>
              <a:t>compared to manual data </a:t>
            </a:r>
            <a:r>
              <a:rPr lang="en-US" dirty="0" smtClean="0"/>
              <a:t>acquisition where </a:t>
            </a:r>
            <a:r>
              <a:rPr lang="en-US" dirty="0"/>
              <a:t>at best several tens of useful datasets</a:t>
            </a:r>
          </a:p>
          <a:p>
            <a:r>
              <a:rPr lang="en-US" dirty="0"/>
              <a:t>can be acquired in the same </a:t>
            </a:r>
            <a:r>
              <a:rPr lang="en-US" dirty="0" smtClean="0"/>
              <a:t>amount of </a:t>
            </a:r>
            <a:r>
              <a:rPr lang="en-US" dirty="0"/>
              <a:t>time.</a:t>
            </a:r>
          </a:p>
        </p:txBody>
      </p:sp>
      <p:pic>
        <p:nvPicPr>
          <p:cNvPr id="12" name="Picture 11"/>
          <p:cNvPicPr>
            <a:picLocks noChangeAspect="1"/>
          </p:cNvPicPr>
          <p:nvPr/>
        </p:nvPicPr>
        <p:blipFill>
          <a:blip r:embed="rId3"/>
          <a:stretch>
            <a:fillRect/>
          </a:stretch>
        </p:blipFill>
        <p:spPr>
          <a:xfrm>
            <a:off x="76200" y="762000"/>
            <a:ext cx="787400" cy="787400"/>
          </a:xfrm>
          <a:prstGeom prst="rect">
            <a:avLst/>
          </a:prstGeom>
        </p:spPr>
      </p:pic>
      <p:pic>
        <p:nvPicPr>
          <p:cNvPr id="13" name="Picture 12"/>
          <p:cNvPicPr>
            <a:picLocks noChangeAspect="1"/>
          </p:cNvPicPr>
          <p:nvPr/>
        </p:nvPicPr>
        <p:blipFill>
          <a:blip r:embed="rId4"/>
          <a:stretch>
            <a:fillRect/>
          </a:stretch>
        </p:blipFill>
        <p:spPr>
          <a:xfrm>
            <a:off x="152400" y="4343400"/>
            <a:ext cx="635000" cy="635000"/>
          </a:xfrm>
          <a:prstGeom prst="rect">
            <a:avLst/>
          </a:prstGeom>
        </p:spPr>
      </p:pic>
    </p:spTree>
    <p:extLst>
      <p:ext uri="{BB962C8B-B14F-4D97-AF65-F5344CB8AC3E}">
        <p14:creationId xmlns:p14="http://schemas.microsoft.com/office/powerpoint/2010/main" val="134731987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FCS Microscopy</a:t>
            </a:r>
            <a:endParaRPr lang="en-US" dirty="0"/>
          </a:p>
        </p:txBody>
      </p:sp>
    </p:spTree>
    <p:extLst>
      <p:ext uri="{BB962C8B-B14F-4D97-AF65-F5344CB8AC3E}">
        <p14:creationId xmlns:p14="http://schemas.microsoft.com/office/powerpoint/2010/main" val="173355160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Immersion System</a:t>
            </a:r>
            <a:endParaRPr lang="en-US" dirty="0"/>
          </a:p>
        </p:txBody>
      </p:sp>
      <p:sp>
        <p:nvSpPr>
          <p:cNvPr id="3" name="Content Placeholder 2"/>
          <p:cNvSpPr>
            <a:spLocks noGrp="1"/>
          </p:cNvSpPr>
          <p:nvPr>
            <p:ph idx="1"/>
          </p:nvPr>
        </p:nvSpPr>
        <p:spPr/>
        <p:txBody>
          <a:bodyPr/>
          <a:lstStyle/>
          <a:p>
            <a:r>
              <a:rPr lang="en-US" dirty="0" smtClean="0"/>
              <a:t>Both FRAP and FCS typically require high NA imaging =&gt; Objective Lenses with Immersion </a:t>
            </a:r>
            <a:endParaRPr lang="en-US" dirty="0"/>
          </a:p>
        </p:txBody>
      </p:sp>
    </p:spTree>
    <p:extLst>
      <p:ext uri="{BB962C8B-B14F-4D97-AF65-F5344CB8AC3E}">
        <p14:creationId xmlns:p14="http://schemas.microsoft.com/office/powerpoint/2010/main" val="3203295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Image analysis, quality control and statistics</a:t>
            </a:r>
            <a:endParaRPr lang="en-US" dirty="0"/>
          </a:p>
        </p:txBody>
      </p:sp>
      <p:sp>
        <p:nvSpPr>
          <p:cNvPr id="6" name="Content Placeholder 5"/>
          <p:cNvSpPr>
            <a:spLocks noGrp="1"/>
          </p:cNvSpPr>
          <p:nvPr>
            <p:ph idx="1"/>
          </p:nvPr>
        </p:nvSpPr>
        <p:spPr/>
        <p:txBody>
          <a:bodyPr/>
          <a:lstStyle/>
          <a:p>
            <a:endParaRPr lang="en-US" dirty="0"/>
          </a:p>
        </p:txBody>
      </p:sp>
    </p:spTree>
    <p:extLst>
      <p:ext uri="{BB962C8B-B14F-4D97-AF65-F5344CB8AC3E}">
        <p14:creationId xmlns:p14="http://schemas.microsoft.com/office/powerpoint/2010/main" val="32496795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86497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nSmiley--Tischi_SalvatoreCorallin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668"/>
            <a:ext cx="8204413" cy="6250980"/>
          </a:xfrm>
          <a:prstGeom prst="rect">
            <a:avLst/>
          </a:prstGeom>
        </p:spPr>
      </p:pic>
      <p:sp>
        <p:nvSpPr>
          <p:cNvPr id="3" name="TextBox 2"/>
          <p:cNvSpPr txBox="1"/>
          <p:nvPr/>
        </p:nvSpPr>
        <p:spPr>
          <a:xfrm>
            <a:off x="899592" y="188640"/>
            <a:ext cx="3480440" cy="6124755"/>
          </a:xfrm>
          <a:prstGeom prst="rect">
            <a:avLst/>
          </a:prstGeom>
          <a:noFill/>
        </p:spPr>
        <p:txBody>
          <a:bodyPr wrap="none" rtlCol="0">
            <a:spAutoFit/>
          </a:bodyPr>
          <a:lstStyle/>
          <a:p>
            <a:r>
              <a:rPr lang="en-US" dirty="0" smtClean="0">
                <a:solidFill>
                  <a:schemeClr val="accent1"/>
                </a:solidFill>
              </a:rPr>
              <a:t>Acknowledgements</a:t>
            </a:r>
          </a:p>
          <a:p>
            <a:endParaRPr lang="en-US" sz="1600" dirty="0" smtClean="0">
              <a:solidFill>
                <a:schemeClr val="bg1"/>
              </a:solidFill>
            </a:endParaRPr>
          </a:p>
          <a:p>
            <a:r>
              <a:rPr lang="en-US" sz="1600" dirty="0" smtClean="0">
                <a:solidFill>
                  <a:schemeClr val="bg1"/>
                </a:solidFill>
              </a:rPr>
              <a:t>ALMF team:</a:t>
            </a:r>
          </a:p>
          <a:p>
            <a:pPr marL="285750" indent="-285750">
              <a:buFontTx/>
              <a:buChar char="-"/>
            </a:pPr>
            <a:r>
              <a:rPr lang="en-US" sz="1600" dirty="0" err="1" smtClean="0">
                <a:solidFill>
                  <a:schemeClr val="bg1"/>
                </a:solidFill>
              </a:rPr>
              <a:t>Beate</a:t>
            </a:r>
            <a:r>
              <a:rPr lang="en-US" sz="1600" dirty="0" smtClean="0">
                <a:solidFill>
                  <a:schemeClr val="bg1"/>
                </a:solidFill>
              </a:rPr>
              <a:t> Neumann</a:t>
            </a:r>
          </a:p>
          <a:p>
            <a:pPr marL="285750" indent="-285750">
              <a:buFontTx/>
              <a:buChar char="-"/>
            </a:pPr>
            <a:r>
              <a:rPr lang="en-US" sz="1600" dirty="0" smtClean="0">
                <a:solidFill>
                  <a:schemeClr val="bg1"/>
                </a:solidFill>
              </a:rPr>
              <a:t>Sabine </a:t>
            </a:r>
            <a:r>
              <a:rPr lang="en-US" sz="1600" dirty="0" err="1" smtClean="0">
                <a:solidFill>
                  <a:schemeClr val="bg1"/>
                </a:solidFill>
              </a:rPr>
              <a:t>Reither</a:t>
            </a:r>
            <a:endParaRPr lang="en-US" sz="1600" dirty="0" smtClean="0">
              <a:solidFill>
                <a:schemeClr val="bg1"/>
              </a:solidFill>
            </a:endParaRPr>
          </a:p>
          <a:p>
            <a:pPr marL="285750" indent="-285750">
              <a:buFontTx/>
              <a:buChar char="-"/>
            </a:pPr>
            <a:r>
              <a:rPr lang="en-US" sz="1600" dirty="0" smtClean="0">
                <a:solidFill>
                  <a:schemeClr val="bg1"/>
                </a:solidFill>
              </a:rPr>
              <a:t>Volker </a:t>
            </a:r>
            <a:r>
              <a:rPr lang="en-US" sz="1600" dirty="0" err="1" smtClean="0">
                <a:solidFill>
                  <a:schemeClr val="bg1"/>
                </a:solidFill>
              </a:rPr>
              <a:t>Hilsenstein</a:t>
            </a:r>
            <a:endParaRPr lang="en-US" sz="1600" dirty="0" smtClean="0">
              <a:solidFill>
                <a:schemeClr val="bg1"/>
              </a:solidFill>
            </a:endParaRPr>
          </a:p>
          <a:p>
            <a:pPr marL="285750" indent="-285750">
              <a:buFontTx/>
              <a:buChar char="-"/>
            </a:pPr>
            <a:r>
              <a:rPr lang="en-US" sz="1600" dirty="0" err="1" smtClean="0">
                <a:solidFill>
                  <a:schemeClr val="bg1"/>
                </a:solidFill>
              </a:rPr>
              <a:t>Yury</a:t>
            </a:r>
            <a:r>
              <a:rPr lang="en-US" sz="1600" dirty="0" smtClean="0">
                <a:solidFill>
                  <a:schemeClr val="bg1"/>
                </a:solidFill>
              </a:rPr>
              <a:t> </a:t>
            </a:r>
            <a:r>
              <a:rPr lang="en-US" sz="1600" dirty="0" err="1" smtClean="0">
                <a:solidFill>
                  <a:schemeClr val="bg1"/>
                </a:solidFill>
              </a:rPr>
              <a:t>Belyaev</a:t>
            </a:r>
            <a:endParaRPr lang="en-US" sz="1600" dirty="0" smtClean="0">
              <a:solidFill>
                <a:schemeClr val="bg1"/>
              </a:solidFill>
            </a:endParaRPr>
          </a:p>
          <a:p>
            <a:pPr marL="285750" indent="-285750">
              <a:buFontTx/>
              <a:buChar char="-"/>
            </a:pPr>
            <a:r>
              <a:rPr lang="en-US" sz="1600" dirty="0" smtClean="0">
                <a:solidFill>
                  <a:schemeClr val="bg1"/>
                </a:solidFill>
              </a:rPr>
              <a:t>Stefan </a:t>
            </a:r>
            <a:r>
              <a:rPr lang="en-US" sz="1600" dirty="0" err="1" smtClean="0">
                <a:solidFill>
                  <a:schemeClr val="bg1"/>
                </a:solidFill>
              </a:rPr>
              <a:t>Terjung</a:t>
            </a:r>
            <a:endParaRPr lang="en-US" sz="1600" dirty="0" smtClean="0">
              <a:solidFill>
                <a:schemeClr val="bg1"/>
              </a:solidFill>
            </a:endParaRPr>
          </a:p>
          <a:p>
            <a:pPr marL="285750" indent="-285750">
              <a:buFontTx/>
              <a:buChar char="-"/>
            </a:pPr>
            <a:endParaRPr lang="en-US" sz="1600" dirty="0">
              <a:solidFill>
                <a:schemeClr val="bg1"/>
              </a:solidFill>
            </a:endParaRPr>
          </a:p>
          <a:p>
            <a:r>
              <a:rPr lang="en-US" sz="1600" dirty="0" smtClean="0">
                <a:solidFill>
                  <a:schemeClr val="bg1"/>
                </a:solidFill>
              </a:rPr>
              <a:t>ALMF alumni</a:t>
            </a:r>
          </a:p>
          <a:p>
            <a:pPr marL="285750" indent="-285750">
              <a:buFontTx/>
              <a:buChar char="-"/>
            </a:pPr>
            <a:r>
              <a:rPr lang="en-US" sz="1600" dirty="0" smtClean="0">
                <a:solidFill>
                  <a:srgbClr val="FFFFFF"/>
                </a:solidFill>
              </a:rPr>
              <a:t>Christian Conrad</a:t>
            </a:r>
          </a:p>
          <a:p>
            <a:pPr marL="285750" indent="-285750">
              <a:buFontTx/>
              <a:buChar char="-"/>
            </a:pPr>
            <a:r>
              <a:rPr lang="en-US" sz="1600" dirty="0" err="1">
                <a:solidFill>
                  <a:schemeClr val="bg1"/>
                </a:solidFill>
              </a:rPr>
              <a:t>Jutta</a:t>
            </a:r>
            <a:r>
              <a:rPr lang="en-US" sz="1600" dirty="0">
                <a:solidFill>
                  <a:schemeClr val="bg1"/>
                </a:solidFill>
              </a:rPr>
              <a:t> </a:t>
            </a:r>
            <a:r>
              <a:rPr lang="en-US" sz="1600" dirty="0" err="1" smtClean="0">
                <a:solidFill>
                  <a:schemeClr val="bg1"/>
                </a:solidFill>
              </a:rPr>
              <a:t>Bulkescher</a:t>
            </a:r>
            <a:endParaRPr lang="en-US" sz="1600" dirty="0" smtClean="0">
              <a:solidFill>
                <a:srgbClr val="FFFFFF"/>
              </a:solidFill>
            </a:endParaRPr>
          </a:p>
          <a:p>
            <a:pPr marL="285750" indent="-285750">
              <a:buFontTx/>
              <a:buChar char="-"/>
            </a:pPr>
            <a:endParaRPr lang="en-US" sz="1600" dirty="0">
              <a:solidFill>
                <a:schemeClr val="bg1"/>
              </a:solidFill>
            </a:endParaRPr>
          </a:p>
          <a:p>
            <a:r>
              <a:rPr lang="en-US" sz="1600" dirty="0" smtClean="0">
                <a:solidFill>
                  <a:schemeClr val="bg1"/>
                </a:solidFill>
              </a:rPr>
              <a:t>FCS:</a:t>
            </a:r>
          </a:p>
          <a:p>
            <a:pPr marL="285750" indent="-285750">
              <a:buFontTx/>
              <a:buChar char="-"/>
            </a:pPr>
            <a:r>
              <a:rPr lang="en-US" sz="1600" dirty="0" err="1" smtClean="0">
                <a:solidFill>
                  <a:schemeClr val="bg1"/>
                </a:solidFill>
              </a:rPr>
              <a:t>Malte</a:t>
            </a:r>
            <a:r>
              <a:rPr lang="en-US" sz="1600" dirty="0" smtClean="0">
                <a:solidFill>
                  <a:schemeClr val="bg1"/>
                </a:solidFill>
              </a:rPr>
              <a:t> </a:t>
            </a:r>
            <a:r>
              <a:rPr lang="en-US" sz="1600" dirty="0" err="1" smtClean="0">
                <a:solidFill>
                  <a:schemeClr val="bg1"/>
                </a:solidFill>
              </a:rPr>
              <a:t>Wachsmuth</a:t>
            </a:r>
            <a:endParaRPr lang="en-US" sz="1600" dirty="0">
              <a:solidFill>
                <a:schemeClr val="bg1"/>
              </a:solidFill>
            </a:endParaRPr>
          </a:p>
          <a:p>
            <a:pPr marL="285750" indent="-285750">
              <a:buFontTx/>
              <a:buChar char="-"/>
            </a:pPr>
            <a:r>
              <a:rPr lang="en-US" sz="1600" dirty="0" smtClean="0">
                <a:solidFill>
                  <a:schemeClr val="bg1"/>
                </a:solidFill>
              </a:rPr>
              <a:t>Frank </a:t>
            </a:r>
            <a:r>
              <a:rPr lang="en-US" sz="1600" dirty="0" err="1" smtClean="0">
                <a:solidFill>
                  <a:schemeClr val="bg1"/>
                </a:solidFill>
              </a:rPr>
              <a:t>Sieckmann</a:t>
            </a:r>
            <a:r>
              <a:rPr lang="en-US" sz="1600" dirty="0" smtClean="0">
                <a:solidFill>
                  <a:schemeClr val="bg1"/>
                </a:solidFill>
              </a:rPr>
              <a:t> (Leica)</a:t>
            </a:r>
          </a:p>
          <a:p>
            <a:pPr marL="285750" indent="-285750">
              <a:buFontTx/>
              <a:buChar char="-"/>
            </a:pPr>
            <a:endParaRPr lang="en-US" sz="1600" dirty="0">
              <a:solidFill>
                <a:schemeClr val="bg1"/>
              </a:solidFill>
            </a:endParaRPr>
          </a:p>
          <a:p>
            <a:r>
              <a:rPr lang="en-US" sz="1600" dirty="0" smtClean="0">
                <a:solidFill>
                  <a:schemeClr val="bg1"/>
                </a:solidFill>
              </a:rPr>
              <a:t>Zeiss LSM780 automation:</a:t>
            </a:r>
          </a:p>
          <a:p>
            <a:pPr marL="285750" indent="-285750">
              <a:buFontTx/>
              <a:buChar char="-"/>
            </a:pPr>
            <a:r>
              <a:rPr lang="en-US" sz="1600" dirty="0" smtClean="0">
                <a:solidFill>
                  <a:schemeClr val="bg1"/>
                </a:solidFill>
              </a:rPr>
              <a:t>Gwen </a:t>
            </a:r>
            <a:r>
              <a:rPr lang="en-US" sz="1600" dirty="0" err="1" smtClean="0">
                <a:solidFill>
                  <a:schemeClr val="bg1"/>
                </a:solidFill>
              </a:rPr>
              <a:t>Rabut</a:t>
            </a:r>
            <a:r>
              <a:rPr lang="en-US" sz="1600" dirty="0" smtClean="0">
                <a:solidFill>
                  <a:schemeClr val="bg1"/>
                </a:solidFill>
              </a:rPr>
              <a:t>, </a:t>
            </a:r>
            <a:r>
              <a:rPr lang="en-US" sz="1600" dirty="0" err="1" smtClean="0">
                <a:solidFill>
                  <a:schemeClr val="bg1"/>
                </a:solidFill>
              </a:rPr>
              <a:t>Annelie</a:t>
            </a:r>
            <a:r>
              <a:rPr lang="en-US" sz="1600" dirty="0" smtClean="0">
                <a:solidFill>
                  <a:schemeClr val="bg1"/>
                </a:solidFill>
              </a:rPr>
              <a:t> </a:t>
            </a:r>
            <a:r>
              <a:rPr lang="en-US" sz="1600" dirty="0" err="1" smtClean="0">
                <a:solidFill>
                  <a:schemeClr val="bg1"/>
                </a:solidFill>
              </a:rPr>
              <a:t>Wuensche</a:t>
            </a:r>
            <a:r>
              <a:rPr lang="en-US" sz="1600" dirty="0" smtClean="0">
                <a:solidFill>
                  <a:schemeClr val="bg1"/>
                </a:solidFill>
              </a:rPr>
              <a:t>,</a:t>
            </a:r>
            <a:br>
              <a:rPr lang="en-US" sz="1600" dirty="0" smtClean="0">
                <a:solidFill>
                  <a:schemeClr val="bg1"/>
                </a:solidFill>
              </a:rPr>
            </a:br>
            <a:r>
              <a:rPr lang="en-US" sz="1600" dirty="0" smtClean="0">
                <a:solidFill>
                  <a:schemeClr val="bg1"/>
                </a:solidFill>
              </a:rPr>
              <a:t>Antonio </a:t>
            </a:r>
            <a:r>
              <a:rPr lang="en-US" sz="1600" dirty="0" err="1" smtClean="0">
                <a:solidFill>
                  <a:schemeClr val="bg1"/>
                </a:solidFill>
              </a:rPr>
              <a:t>Politi</a:t>
            </a:r>
            <a:r>
              <a:rPr lang="en-US" sz="1600" dirty="0" smtClean="0">
                <a:solidFill>
                  <a:schemeClr val="bg1"/>
                </a:solidFill>
              </a:rPr>
              <a:t> </a:t>
            </a:r>
          </a:p>
          <a:p>
            <a:endParaRPr lang="en-US" sz="1600" dirty="0" smtClean="0">
              <a:solidFill>
                <a:schemeClr val="bg1"/>
              </a:solidFill>
            </a:endParaRPr>
          </a:p>
          <a:p>
            <a:r>
              <a:rPr lang="en-US" sz="1600" dirty="0">
                <a:solidFill>
                  <a:schemeClr val="bg1"/>
                </a:solidFill>
              </a:rPr>
              <a:t>Jan </a:t>
            </a:r>
            <a:r>
              <a:rPr lang="en-US" sz="1600" dirty="0" err="1">
                <a:solidFill>
                  <a:schemeClr val="bg1"/>
                </a:solidFill>
              </a:rPr>
              <a:t>Ellenberg</a:t>
            </a:r>
            <a:endParaRPr lang="en-US" sz="1600" dirty="0">
              <a:solidFill>
                <a:schemeClr val="bg1"/>
              </a:solidFill>
            </a:endParaRPr>
          </a:p>
          <a:p>
            <a:r>
              <a:rPr lang="en-US" sz="1600" dirty="0" smtClean="0">
                <a:solidFill>
                  <a:schemeClr val="bg1"/>
                </a:solidFill>
              </a:rPr>
              <a:t>Rainer </a:t>
            </a:r>
            <a:r>
              <a:rPr lang="en-US" sz="1600" dirty="0" err="1" smtClean="0">
                <a:solidFill>
                  <a:schemeClr val="bg1"/>
                </a:solidFill>
              </a:rPr>
              <a:t>Pepperkok</a:t>
            </a:r>
            <a:endParaRPr lang="en-US" sz="1600" dirty="0">
              <a:solidFill>
                <a:schemeClr val="bg1"/>
              </a:solidFill>
            </a:endParaRPr>
          </a:p>
          <a:p>
            <a:endParaRPr lang="en-US" sz="1600" dirty="0">
              <a:solidFill>
                <a:schemeClr val="bg1"/>
              </a:solidFill>
            </a:endParaRPr>
          </a:p>
        </p:txBody>
      </p:sp>
      <p:sp>
        <p:nvSpPr>
          <p:cNvPr id="4" name="TextBox 3"/>
          <p:cNvSpPr txBox="1"/>
          <p:nvPr/>
        </p:nvSpPr>
        <p:spPr>
          <a:xfrm>
            <a:off x="6105917" y="4634552"/>
            <a:ext cx="2210499" cy="738664"/>
          </a:xfrm>
          <a:prstGeom prst="rect">
            <a:avLst/>
          </a:prstGeom>
          <a:noFill/>
        </p:spPr>
        <p:txBody>
          <a:bodyPr wrap="none" rtlCol="0">
            <a:spAutoFit/>
          </a:bodyPr>
          <a:lstStyle/>
          <a:p>
            <a:r>
              <a:rPr lang="en-US" sz="1400" dirty="0" smtClean="0">
                <a:solidFill>
                  <a:schemeClr val="accent1"/>
                </a:solidFill>
              </a:rPr>
              <a:t>Green: actin cytoskeleton</a:t>
            </a:r>
          </a:p>
          <a:p>
            <a:r>
              <a:rPr lang="en-US" sz="1400" dirty="0" smtClean="0">
                <a:solidFill>
                  <a:schemeClr val="accent6">
                    <a:lumMod val="60000"/>
                    <a:lumOff val="40000"/>
                  </a:schemeClr>
                </a:solidFill>
              </a:rPr>
              <a:t>Red: nucleus</a:t>
            </a:r>
          </a:p>
          <a:p>
            <a:r>
              <a:rPr lang="en-US" sz="1400" dirty="0" smtClean="0">
                <a:solidFill>
                  <a:srgbClr val="B3FDFF"/>
                </a:solidFill>
              </a:rPr>
              <a:t>Cells treated with PDGF</a:t>
            </a:r>
            <a:endParaRPr lang="en-US" sz="1400" dirty="0">
              <a:solidFill>
                <a:srgbClr val="B3FDFF"/>
              </a:solidFill>
            </a:endParaRPr>
          </a:p>
        </p:txBody>
      </p:sp>
    </p:spTree>
    <p:extLst>
      <p:ext uri="{BB962C8B-B14F-4D97-AF65-F5344CB8AC3E}">
        <p14:creationId xmlns:p14="http://schemas.microsoft.com/office/powerpoint/2010/main" val="13837015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044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18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13" y="609600"/>
            <a:ext cx="8229600" cy="1143000"/>
          </a:xfrm>
        </p:spPr>
        <p:txBody>
          <a:bodyPr>
            <a:normAutofit fontScale="90000"/>
          </a:bodyPr>
          <a:lstStyle/>
          <a:p>
            <a:r>
              <a:rPr lang="en-US" dirty="0" smtClean="0"/>
              <a:t>Adaptive Feedback Microscopy </a:t>
            </a:r>
            <a:br>
              <a:rPr lang="en-US" dirty="0" smtClean="0"/>
            </a:br>
            <a:r>
              <a:rPr lang="en-US" dirty="0" smtClean="0"/>
              <a:t>using ZEISS products</a:t>
            </a:r>
            <a:endParaRPr lang="en-US" sz="3100" dirty="0">
              <a:solidFill>
                <a:srgbClr val="00B05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63085712"/>
              </p:ext>
            </p:extLst>
          </p:nvPr>
        </p:nvGraphicFramePr>
        <p:xfrm>
          <a:off x="457200" y="2514600"/>
          <a:ext cx="8305800" cy="2936240"/>
        </p:xfrm>
        <a:graphic>
          <a:graphicData uri="http://schemas.openxmlformats.org/drawingml/2006/table">
            <a:tbl>
              <a:tblPr firstRow="1" bandRow="1">
                <a:tableStyleId>{5C22544A-7EE6-4342-B048-85BDC9FD1C3A}</a:tableStyleId>
              </a:tblPr>
              <a:tblGrid>
                <a:gridCol w="2076450"/>
                <a:gridCol w="2076450"/>
                <a:gridCol w="2076450"/>
                <a:gridCol w="2076450"/>
              </a:tblGrid>
              <a:tr h="1071834">
                <a:tc>
                  <a:txBody>
                    <a:bodyPr/>
                    <a:lstStyle/>
                    <a:p>
                      <a:r>
                        <a:rPr lang="en-US" dirty="0" smtClean="0"/>
                        <a:t>Microscope</a:t>
                      </a:r>
                    </a:p>
                    <a:p>
                      <a:r>
                        <a:rPr lang="en-US" dirty="0" smtClean="0"/>
                        <a:t>Examples</a:t>
                      </a:r>
                      <a:endParaRPr lang="en-US" dirty="0"/>
                    </a:p>
                  </a:txBody>
                  <a:tcPr/>
                </a:tc>
                <a:tc>
                  <a:txBody>
                    <a:bodyPr/>
                    <a:lstStyle/>
                    <a:p>
                      <a:r>
                        <a:rPr lang="en-US" dirty="0" smtClean="0"/>
                        <a:t>Zeiss</a:t>
                      </a:r>
                      <a:r>
                        <a:rPr lang="en-US" baseline="0" dirty="0" smtClean="0"/>
                        <a:t> Software</a:t>
                      </a:r>
                      <a:endParaRPr lang="en-US" dirty="0"/>
                    </a:p>
                  </a:txBody>
                  <a:tcPr/>
                </a:tc>
                <a:tc>
                  <a:txBody>
                    <a:bodyPr/>
                    <a:lstStyle/>
                    <a:p>
                      <a:r>
                        <a:rPr lang="en-US" dirty="0" smtClean="0"/>
                        <a:t>Open Application</a:t>
                      </a:r>
                      <a:r>
                        <a:rPr lang="en-US" baseline="0" dirty="0" smtClean="0"/>
                        <a:t> Development </a:t>
                      </a:r>
                      <a:r>
                        <a:rPr lang="en-US" dirty="0" smtClean="0"/>
                        <a:t>Modality</a:t>
                      </a:r>
                      <a:endParaRPr lang="en-US" dirty="0"/>
                    </a:p>
                  </a:txBody>
                  <a:tcPr/>
                </a:tc>
                <a:tc>
                  <a:txBody>
                    <a:bodyPr/>
                    <a:lstStyle/>
                    <a:p>
                      <a:r>
                        <a:rPr lang="en-US" dirty="0" smtClean="0"/>
                        <a:t>Image</a:t>
                      </a:r>
                      <a:r>
                        <a:rPr lang="en-US" baseline="0" dirty="0" smtClean="0"/>
                        <a:t> Analysis Modalities</a:t>
                      </a:r>
                      <a:endParaRPr lang="en-US" dirty="0"/>
                    </a:p>
                  </a:txBody>
                  <a:tcPr/>
                </a:tc>
              </a:tr>
              <a:tr h="932203">
                <a:tc>
                  <a:txBody>
                    <a:bodyPr/>
                    <a:lstStyle/>
                    <a:p>
                      <a:r>
                        <a:rPr lang="en-US" dirty="0" smtClean="0"/>
                        <a:t>LSM510 confocal (1)</a:t>
                      </a:r>
                    </a:p>
                    <a:p>
                      <a:r>
                        <a:rPr lang="en-US" dirty="0" smtClean="0"/>
                        <a:t>LSM780 confocal</a:t>
                      </a:r>
                    </a:p>
                    <a:p>
                      <a:r>
                        <a:rPr lang="en-US" dirty="0" smtClean="0"/>
                        <a:t>LSM880 confocal</a:t>
                      </a:r>
                      <a:endParaRPr lang="en-US" dirty="0"/>
                    </a:p>
                  </a:txBody>
                  <a:tcPr/>
                </a:tc>
                <a:tc>
                  <a:txBody>
                    <a:bodyPr/>
                    <a:lstStyle/>
                    <a:p>
                      <a:r>
                        <a:rPr lang="en-US" dirty="0" smtClean="0"/>
                        <a:t>ZEN Black</a:t>
                      </a:r>
                      <a:endParaRPr lang="en-US" dirty="0"/>
                    </a:p>
                  </a:txBody>
                  <a:tcPr/>
                </a:tc>
                <a:tc>
                  <a:txBody>
                    <a:bodyPr/>
                    <a:lstStyle/>
                    <a:p>
                      <a:r>
                        <a:rPr lang="en-US" dirty="0" smtClean="0"/>
                        <a:t>Visual Basic scripting with</a:t>
                      </a:r>
                      <a:r>
                        <a:rPr lang="en-US" baseline="0" dirty="0" smtClean="0"/>
                        <a:t> </a:t>
                      </a:r>
                      <a:r>
                        <a:rPr lang="en-US" dirty="0" smtClean="0"/>
                        <a:t>macro recording</a:t>
                      </a:r>
                      <a:endParaRPr lang="en-US" dirty="0"/>
                    </a:p>
                  </a:txBody>
                  <a:tcPr/>
                </a:tc>
                <a:tc>
                  <a:txBody>
                    <a:bodyPr/>
                    <a:lstStyle/>
                    <a:p>
                      <a:r>
                        <a:rPr lang="en-US" dirty="0" smtClean="0">
                          <a:solidFill>
                            <a:schemeClr val="bg1">
                              <a:lumMod val="65000"/>
                            </a:schemeClr>
                          </a:solidFill>
                        </a:rPr>
                        <a:t>Visual</a:t>
                      </a:r>
                      <a:r>
                        <a:rPr lang="en-US" baseline="0" dirty="0" smtClean="0">
                          <a:solidFill>
                            <a:schemeClr val="bg1">
                              <a:lumMod val="65000"/>
                            </a:schemeClr>
                          </a:solidFill>
                        </a:rPr>
                        <a:t> Basic</a:t>
                      </a:r>
                      <a:r>
                        <a:rPr lang="en-US" baseline="0" dirty="0" smtClean="0"/>
                        <a:t> or</a:t>
                      </a:r>
                      <a:endParaRPr lang="en-US" dirty="0" smtClean="0"/>
                    </a:p>
                    <a:p>
                      <a:r>
                        <a:rPr lang="en-US" dirty="0" smtClean="0"/>
                        <a:t>external</a:t>
                      </a:r>
                      <a:r>
                        <a:rPr lang="en-US" baseline="0" dirty="0" smtClean="0"/>
                        <a:t> software </a:t>
                      </a:r>
                      <a:endParaRPr lang="en-US" dirty="0"/>
                    </a:p>
                  </a:txBody>
                  <a:tcPr/>
                </a:tc>
              </a:tr>
              <a:tr h="932203">
                <a:tc>
                  <a:txBody>
                    <a:bodyPr/>
                    <a:lstStyle/>
                    <a:p>
                      <a:r>
                        <a:rPr lang="en-US" dirty="0" smtClean="0"/>
                        <a:t>LSM800 confocal</a:t>
                      </a:r>
                    </a:p>
                    <a:p>
                      <a:r>
                        <a:rPr lang="en-US" dirty="0" err="1" smtClean="0"/>
                        <a:t>CellDiscoverer</a:t>
                      </a:r>
                      <a:r>
                        <a:rPr lang="en-US" dirty="0" smtClean="0"/>
                        <a:t> 7 </a:t>
                      </a:r>
                      <a:r>
                        <a:rPr lang="en-US" dirty="0" err="1" smtClean="0"/>
                        <a:t>widefield</a:t>
                      </a:r>
                      <a:endParaRPr lang="en-US" dirty="0"/>
                    </a:p>
                  </a:txBody>
                  <a:tcPr/>
                </a:tc>
                <a:tc>
                  <a:txBody>
                    <a:bodyPr/>
                    <a:lstStyle/>
                    <a:p>
                      <a:r>
                        <a:rPr lang="en-US" dirty="0" smtClean="0"/>
                        <a:t>ZEN Blue</a:t>
                      </a:r>
                      <a:endParaRPr lang="en-US" dirty="0"/>
                    </a:p>
                  </a:txBody>
                  <a:tcPr/>
                </a:tc>
                <a:tc>
                  <a:txBody>
                    <a:bodyPr/>
                    <a:lstStyle/>
                    <a:p>
                      <a:r>
                        <a:rPr lang="en-US" dirty="0" smtClean="0"/>
                        <a:t>Python scripting with macro recording</a:t>
                      </a:r>
                      <a:endParaRPr lang="en-US" dirty="0"/>
                    </a:p>
                  </a:txBody>
                  <a:tcPr/>
                </a:tc>
                <a:tc>
                  <a:txBody>
                    <a:bodyPr/>
                    <a:lstStyle/>
                    <a:p>
                      <a:r>
                        <a:rPr lang="en-US" smtClean="0"/>
                        <a:t>ZEN Blue interal image</a:t>
                      </a:r>
                      <a:r>
                        <a:rPr lang="en-US" baseline="0" smtClean="0"/>
                        <a:t> analysis</a:t>
                      </a:r>
                      <a:r>
                        <a:rPr lang="en-US" smtClean="0"/>
                        <a:t> or external </a:t>
                      </a:r>
                      <a:r>
                        <a:rPr lang="en-US" dirty="0" smtClean="0"/>
                        <a:t>software</a:t>
                      </a:r>
                      <a:endParaRPr lang="en-US" dirty="0"/>
                    </a:p>
                  </a:txBody>
                  <a:tcPr/>
                </a:tc>
              </a:tr>
            </a:tbl>
          </a:graphicData>
        </a:graphic>
      </p:graphicFrame>
      <p:sp>
        <p:nvSpPr>
          <p:cNvPr id="5" name="Rectangle 4"/>
          <p:cNvSpPr/>
          <p:nvPr/>
        </p:nvSpPr>
        <p:spPr>
          <a:xfrm>
            <a:off x="539783" y="58674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spTree>
    <p:extLst>
      <p:ext uri="{BB962C8B-B14F-4D97-AF65-F5344CB8AC3E}">
        <p14:creationId xmlns:p14="http://schemas.microsoft.com/office/powerpoint/2010/main" val="4099243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 Screening Projects at ALMF</a:t>
            </a:r>
            <a:endParaRPr lang="en-US" dirty="0"/>
          </a:p>
        </p:txBody>
      </p:sp>
      <p:sp>
        <p:nvSpPr>
          <p:cNvPr id="3" name="Content Placeholder 2"/>
          <p:cNvSpPr>
            <a:spLocks noGrp="1"/>
          </p:cNvSpPr>
          <p:nvPr>
            <p:ph idx="1"/>
          </p:nvPr>
        </p:nvSpPr>
        <p:spPr/>
        <p:txBody>
          <a:bodyPr/>
          <a:lstStyle/>
          <a:p>
            <a:r>
              <a:rPr lang="en-US" dirty="0" smtClean="0"/>
              <a:t>Name </a:t>
            </a:r>
            <a:r>
              <a:rPr lang="en-US" dirty="0"/>
              <a:t>Project List with </a:t>
            </a:r>
            <a:r>
              <a:rPr lang="en-US" dirty="0" err="1"/>
              <a:t>Picturescel</a:t>
            </a:r>
            <a:endParaRPr lang="en-US" dirty="0"/>
          </a:p>
        </p:txBody>
      </p:sp>
    </p:spTree>
    <p:extLst>
      <p:ext uri="{BB962C8B-B14F-4D97-AF65-F5344CB8AC3E}">
        <p14:creationId xmlns:p14="http://schemas.microsoft.com/office/powerpoint/2010/main" val="167134574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smtClean="0"/>
              <a:t>Things you may pay attention to when acquiring a new high-throughput screening system</a:t>
            </a:r>
            <a:endParaRPr lang="en-US" dirty="0"/>
          </a:p>
        </p:txBody>
      </p:sp>
    </p:spTree>
    <p:extLst>
      <p:ext uri="{BB962C8B-B14F-4D97-AF65-F5344CB8AC3E}">
        <p14:creationId xmlns:p14="http://schemas.microsoft.com/office/powerpoint/2010/main" val="1340715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M</a:t>
            </a:r>
            <a:r>
              <a:rPr lang="en-US" dirty="0" smtClean="0"/>
              <a:t>ulti-color Imaging Modalities</a:t>
            </a:r>
            <a:endParaRPr lang="en-US" dirty="0"/>
          </a:p>
        </p:txBody>
      </p:sp>
      <p:sp>
        <p:nvSpPr>
          <p:cNvPr id="4" name="TextBox 3"/>
          <p:cNvSpPr txBox="1"/>
          <p:nvPr/>
        </p:nvSpPr>
        <p:spPr>
          <a:xfrm>
            <a:off x="2057400" y="1981200"/>
            <a:ext cx="874796" cy="369332"/>
          </a:xfrm>
          <a:prstGeom prst="rect">
            <a:avLst/>
          </a:prstGeom>
          <a:noFill/>
        </p:spPr>
        <p:txBody>
          <a:bodyPr wrap="none" rtlCol="0">
            <a:spAutoFit/>
          </a:bodyPr>
          <a:lstStyle/>
          <a:p>
            <a:r>
              <a:rPr lang="en-US" dirty="0">
                <a:solidFill>
                  <a:srgbClr val="000000"/>
                </a:solidFill>
              </a:rPr>
              <a:t>S</a:t>
            </a:r>
            <a:r>
              <a:rPr lang="en-US" dirty="0" smtClean="0">
                <a:solidFill>
                  <a:srgbClr val="000000"/>
                </a:solidFill>
              </a:rPr>
              <a:t>ample</a:t>
            </a:r>
            <a:endParaRPr lang="en-US" dirty="0">
              <a:solidFill>
                <a:srgbClr val="000000"/>
              </a:solidFill>
            </a:endParaRPr>
          </a:p>
        </p:txBody>
      </p:sp>
      <p:sp>
        <p:nvSpPr>
          <p:cNvPr id="6" name="TextBox 5"/>
          <p:cNvSpPr txBox="1"/>
          <p:nvPr/>
        </p:nvSpPr>
        <p:spPr>
          <a:xfrm>
            <a:off x="2819400" y="2514600"/>
            <a:ext cx="1368020" cy="1200329"/>
          </a:xfrm>
          <a:prstGeom prst="rect">
            <a:avLst/>
          </a:prstGeom>
          <a:noFill/>
        </p:spPr>
        <p:txBody>
          <a:bodyPr wrap="none" rtlCol="0">
            <a:spAutoFit/>
          </a:bodyPr>
          <a:lstStyle/>
          <a:p>
            <a:pPr algn="ctr"/>
            <a:r>
              <a:rPr lang="en-US" dirty="0" smtClean="0">
                <a:solidFill>
                  <a:srgbClr val="000000"/>
                </a:solidFill>
              </a:rPr>
              <a:t>Filter cubes</a:t>
            </a:r>
          </a:p>
          <a:p>
            <a:pPr algn="ctr"/>
            <a:r>
              <a:rPr lang="en-US" b="1" dirty="0" smtClean="0">
                <a:solidFill>
                  <a:srgbClr val="000000"/>
                </a:solidFill>
              </a:rPr>
              <a:t>hundreds </a:t>
            </a:r>
            <a:r>
              <a:rPr lang="en-US" b="1" dirty="0">
                <a:solidFill>
                  <a:srgbClr val="000000"/>
                </a:solidFill>
              </a:rPr>
              <a:t>of </a:t>
            </a:r>
            <a:r>
              <a:rPr lang="en-US" b="1" dirty="0" smtClean="0">
                <a:solidFill>
                  <a:srgbClr val="000000"/>
                </a:solidFill>
              </a:rPr>
              <a:t/>
            </a:r>
            <a:br>
              <a:rPr lang="en-US" b="1" dirty="0" smtClean="0">
                <a:solidFill>
                  <a:srgbClr val="000000"/>
                </a:solidFill>
              </a:rPr>
            </a:br>
            <a:r>
              <a:rPr lang="en-US" b="1" dirty="0" smtClean="0">
                <a:solidFill>
                  <a:srgbClr val="000000"/>
                </a:solidFill>
              </a:rPr>
              <a:t>milliseconds</a:t>
            </a:r>
            <a:endParaRPr lang="en-US" b="1" dirty="0">
              <a:solidFill>
                <a:srgbClr val="000000"/>
              </a:solidFill>
            </a:endParaRPr>
          </a:p>
          <a:p>
            <a:pPr algn="ctr"/>
            <a:endParaRPr lang="en-US" dirty="0" smtClean="0">
              <a:solidFill>
                <a:srgbClr val="000000"/>
              </a:solidFill>
            </a:endParaRPr>
          </a:p>
        </p:txBody>
      </p:sp>
      <p:sp>
        <p:nvSpPr>
          <p:cNvPr id="10" name="TextBox 9"/>
          <p:cNvSpPr txBox="1"/>
          <p:nvPr/>
        </p:nvSpPr>
        <p:spPr>
          <a:xfrm>
            <a:off x="609600" y="2514600"/>
            <a:ext cx="1276273" cy="923330"/>
          </a:xfrm>
          <a:prstGeom prst="rect">
            <a:avLst/>
          </a:prstGeom>
          <a:noFill/>
        </p:spPr>
        <p:txBody>
          <a:bodyPr wrap="none" rtlCol="0">
            <a:spAutoFit/>
          </a:bodyPr>
          <a:lstStyle/>
          <a:p>
            <a:r>
              <a:rPr lang="en-US" dirty="0" smtClean="0">
                <a:solidFill>
                  <a:srgbClr val="000000"/>
                </a:solidFill>
              </a:rPr>
              <a:t>Halogen</a:t>
            </a:r>
            <a:br>
              <a:rPr lang="en-US" dirty="0" smtClean="0">
                <a:solidFill>
                  <a:srgbClr val="000000"/>
                </a:solidFill>
              </a:rPr>
            </a:br>
            <a:r>
              <a:rPr lang="en-US" dirty="0" smtClean="0">
                <a:solidFill>
                  <a:srgbClr val="000000"/>
                </a:solidFill>
              </a:rPr>
              <a:t>light source</a:t>
            </a:r>
          </a:p>
          <a:p>
            <a:r>
              <a:rPr lang="en-US" b="1" dirty="0" smtClean="0">
                <a:solidFill>
                  <a:srgbClr val="000000"/>
                </a:solidFill>
              </a:rPr>
              <a:t>fixed</a:t>
            </a:r>
            <a:endParaRPr lang="en-US" b="1" dirty="0">
              <a:solidFill>
                <a:srgbClr val="000000"/>
              </a:solidFill>
            </a:endParaRPr>
          </a:p>
        </p:txBody>
      </p:sp>
      <p:sp>
        <p:nvSpPr>
          <p:cNvPr id="13" name="TextBox 12"/>
          <p:cNvSpPr txBox="1"/>
          <p:nvPr/>
        </p:nvSpPr>
        <p:spPr>
          <a:xfrm>
            <a:off x="6248400" y="2133600"/>
            <a:ext cx="874796" cy="369332"/>
          </a:xfrm>
          <a:prstGeom prst="rect">
            <a:avLst/>
          </a:prstGeom>
          <a:noFill/>
        </p:spPr>
        <p:txBody>
          <a:bodyPr wrap="none" rtlCol="0">
            <a:spAutoFit/>
          </a:bodyPr>
          <a:lstStyle/>
          <a:p>
            <a:r>
              <a:rPr lang="en-US" dirty="0">
                <a:solidFill>
                  <a:srgbClr val="000000"/>
                </a:solidFill>
              </a:rPr>
              <a:t>S</a:t>
            </a:r>
            <a:r>
              <a:rPr lang="en-US" dirty="0" smtClean="0">
                <a:solidFill>
                  <a:srgbClr val="000000"/>
                </a:solidFill>
              </a:rPr>
              <a:t>ample</a:t>
            </a:r>
            <a:endParaRPr lang="en-US" dirty="0">
              <a:solidFill>
                <a:srgbClr val="000000"/>
              </a:solidFill>
            </a:endParaRPr>
          </a:p>
        </p:txBody>
      </p:sp>
      <p:sp>
        <p:nvSpPr>
          <p:cNvPr id="16" name="TextBox 15"/>
          <p:cNvSpPr txBox="1"/>
          <p:nvPr/>
        </p:nvSpPr>
        <p:spPr>
          <a:xfrm>
            <a:off x="5791200" y="3505200"/>
            <a:ext cx="2178526" cy="646331"/>
          </a:xfrm>
          <a:prstGeom prst="rect">
            <a:avLst/>
          </a:prstGeom>
          <a:noFill/>
        </p:spPr>
        <p:txBody>
          <a:bodyPr wrap="none" rtlCol="0">
            <a:spAutoFit/>
          </a:bodyPr>
          <a:lstStyle/>
          <a:p>
            <a:r>
              <a:rPr lang="en-US" dirty="0" smtClean="0">
                <a:solidFill>
                  <a:srgbClr val="000000"/>
                </a:solidFill>
              </a:rPr>
              <a:t>Emission filter wheel</a:t>
            </a:r>
            <a:br>
              <a:rPr lang="en-US" dirty="0" smtClean="0">
                <a:solidFill>
                  <a:srgbClr val="000000"/>
                </a:solidFill>
              </a:rPr>
            </a:br>
            <a:r>
              <a:rPr lang="en-US" b="1" dirty="0" smtClean="0">
                <a:solidFill>
                  <a:srgbClr val="000000"/>
                </a:solidFill>
              </a:rPr>
              <a:t>tens of milliseconds</a:t>
            </a:r>
            <a:endParaRPr lang="en-US" b="1" dirty="0">
              <a:solidFill>
                <a:srgbClr val="000000"/>
              </a:solidFill>
            </a:endParaRPr>
          </a:p>
        </p:txBody>
      </p:sp>
      <p:sp>
        <p:nvSpPr>
          <p:cNvPr id="18" name="TextBox 17"/>
          <p:cNvSpPr txBox="1"/>
          <p:nvPr/>
        </p:nvSpPr>
        <p:spPr>
          <a:xfrm>
            <a:off x="4953000" y="2514600"/>
            <a:ext cx="1368020" cy="923330"/>
          </a:xfrm>
          <a:prstGeom prst="rect">
            <a:avLst/>
          </a:prstGeom>
          <a:noFill/>
        </p:spPr>
        <p:txBody>
          <a:bodyPr wrap="none" rtlCol="0">
            <a:spAutoFit/>
          </a:bodyPr>
          <a:lstStyle/>
          <a:p>
            <a:r>
              <a:rPr lang="en-US" dirty="0" smtClean="0">
                <a:solidFill>
                  <a:srgbClr val="000000"/>
                </a:solidFill>
              </a:rPr>
              <a:t>LED</a:t>
            </a:r>
          </a:p>
          <a:p>
            <a:r>
              <a:rPr lang="en-US" dirty="0" smtClean="0">
                <a:solidFill>
                  <a:srgbClr val="000000"/>
                </a:solidFill>
              </a:rPr>
              <a:t>Switching</a:t>
            </a:r>
          </a:p>
          <a:p>
            <a:r>
              <a:rPr lang="en-US" b="1" dirty="0" smtClean="0">
                <a:solidFill>
                  <a:srgbClr val="000000"/>
                </a:solidFill>
              </a:rPr>
              <a:t>milliseconds</a:t>
            </a:r>
            <a:endParaRPr lang="en-US" b="1" dirty="0">
              <a:solidFill>
                <a:srgbClr val="000000"/>
              </a:solidFill>
            </a:endParaRPr>
          </a:p>
        </p:txBody>
      </p:sp>
      <p:grpSp>
        <p:nvGrpSpPr>
          <p:cNvPr id="36" name="Group 35"/>
          <p:cNvGrpSpPr/>
          <p:nvPr/>
        </p:nvGrpSpPr>
        <p:grpSpPr>
          <a:xfrm>
            <a:off x="2133600" y="2590800"/>
            <a:ext cx="685800" cy="685800"/>
            <a:chOff x="2133600" y="3048000"/>
            <a:chExt cx="685800" cy="685800"/>
          </a:xfrm>
        </p:grpSpPr>
        <p:grpSp>
          <p:nvGrpSpPr>
            <p:cNvPr id="25" name="Group 24"/>
            <p:cNvGrpSpPr/>
            <p:nvPr/>
          </p:nvGrpSpPr>
          <p:grpSpPr>
            <a:xfrm>
              <a:off x="2133600" y="3048000"/>
              <a:ext cx="685800" cy="685800"/>
              <a:chOff x="2133600" y="2743200"/>
              <a:chExt cx="762000" cy="685800"/>
            </a:xfrm>
          </p:grpSpPr>
          <p:sp>
            <p:nvSpPr>
              <p:cNvPr id="22" name="Rectangle 21"/>
              <p:cNvSpPr/>
              <p:nvPr/>
            </p:nvSpPr>
            <p:spPr>
              <a:xfrm>
                <a:off x="2133600" y="2743200"/>
                <a:ext cx="762000" cy="685800"/>
              </a:xfrm>
              <a:prstGeom prst="rect">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24" name="Straight Connector 23"/>
              <p:cNvCxnSpPr/>
              <p:nvPr/>
            </p:nvCxnSpPr>
            <p:spPr>
              <a:xfrm flipV="1">
                <a:off x="2133600" y="2743200"/>
                <a:ext cx="762000" cy="68580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flipV="1">
              <a:off x="2133600" y="3202782"/>
              <a:ext cx="0" cy="337368"/>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07710" y="3733800"/>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2286000" y="32004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6553200" y="2778150"/>
            <a:ext cx="428070" cy="422250"/>
            <a:chOff x="6629400" y="3505200"/>
            <a:chExt cx="428070" cy="422250"/>
          </a:xfrm>
        </p:grpSpPr>
        <p:cxnSp>
          <p:nvCxnSpPr>
            <p:cNvPr id="37" name="Straight Connector 36"/>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7086600" y="2505670"/>
            <a:ext cx="1229949" cy="923330"/>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br>
              <a:rPr lang="en-US" dirty="0" smtClean="0">
                <a:solidFill>
                  <a:srgbClr val="000000"/>
                </a:solidFill>
              </a:rPr>
            </a:br>
            <a:r>
              <a:rPr lang="en-US" b="1" dirty="0" smtClean="0">
                <a:solidFill>
                  <a:srgbClr val="000000"/>
                </a:solidFill>
              </a:rPr>
              <a:t>fixed</a:t>
            </a:r>
          </a:p>
        </p:txBody>
      </p:sp>
      <p:sp>
        <p:nvSpPr>
          <p:cNvPr id="43" name="TextBox 42"/>
          <p:cNvSpPr txBox="1"/>
          <p:nvPr/>
        </p:nvSpPr>
        <p:spPr>
          <a:xfrm>
            <a:off x="3810000" y="4191000"/>
            <a:ext cx="874796" cy="369332"/>
          </a:xfrm>
          <a:prstGeom prst="rect">
            <a:avLst/>
          </a:prstGeom>
          <a:noFill/>
        </p:spPr>
        <p:txBody>
          <a:bodyPr wrap="none" rtlCol="0">
            <a:spAutoFit/>
          </a:bodyPr>
          <a:lstStyle/>
          <a:p>
            <a:r>
              <a:rPr lang="en-US" dirty="0">
                <a:solidFill>
                  <a:srgbClr val="000000"/>
                </a:solidFill>
              </a:rPr>
              <a:t>S</a:t>
            </a:r>
            <a:r>
              <a:rPr lang="en-US" dirty="0" smtClean="0">
                <a:solidFill>
                  <a:srgbClr val="000000"/>
                </a:solidFill>
              </a:rPr>
              <a:t>ample</a:t>
            </a:r>
            <a:endParaRPr lang="en-US" dirty="0">
              <a:solidFill>
                <a:srgbClr val="000000"/>
              </a:solidFill>
            </a:endParaRPr>
          </a:p>
        </p:txBody>
      </p:sp>
      <p:sp>
        <p:nvSpPr>
          <p:cNvPr id="44" name="TextBox 43"/>
          <p:cNvSpPr txBox="1"/>
          <p:nvPr/>
        </p:nvSpPr>
        <p:spPr>
          <a:xfrm>
            <a:off x="4800600" y="5638800"/>
            <a:ext cx="1513418" cy="923330"/>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emission filter</a:t>
            </a:r>
          </a:p>
          <a:p>
            <a:r>
              <a:rPr lang="en-US" b="1" dirty="0" smtClean="0">
                <a:solidFill>
                  <a:srgbClr val="000000"/>
                </a:solidFill>
              </a:rPr>
              <a:t>fixed</a:t>
            </a:r>
            <a:endParaRPr lang="en-US" dirty="0">
              <a:solidFill>
                <a:srgbClr val="000000"/>
              </a:solidFill>
            </a:endParaRPr>
          </a:p>
        </p:txBody>
      </p:sp>
      <p:sp>
        <p:nvSpPr>
          <p:cNvPr id="46" name="TextBox 45"/>
          <p:cNvSpPr txBox="1"/>
          <p:nvPr/>
        </p:nvSpPr>
        <p:spPr>
          <a:xfrm>
            <a:off x="2514600" y="4572000"/>
            <a:ext cx="1368020" cy="923330"/>
          </a:xfrm>
          <a:prstGeom prst="rect">
            <a:avLst/>
          </a:prstGeom>
          <a:noFill/>
        </p:spPr>
        <p:txBody>
          <a:bodyPr wrap="none" rtlCol="0">
            <a:spAutoFit/>
          </a:bodyPr>
          <a:lstStyle/>
          <a:p>
            <a:r>
              <a:rPr lang="en-US" dirty="0" smtClean="0">
                <a:solidFill>
                  <a:srgbClr val="000000"/>
                </a:solidFill>
              </a:rPr>
              <a:t>LED</a:t>
            </a:r>
          </a:p>
          <a:p>
            <a:r>
              <a:rPr lang="en-US" dirty="0" smtClean="0">
                <a:solidFill>
                  <a:srgbClr val="000000"/>
                </a:solidFill>
              </a:rPr>
              <a:t>Switching</a:t>
            </a:r>
          </a:p>
          <a:p>
            <a:r>
              <a:rPr lang="en-US" b="1" dirty="0" smtClean="0">
                <a:solidFill>
                  <a:srgbClr val="000000"/>
                </a:solidFill>
              </a:rPr>
              <a:t>milliseconds</a:t>
            </a:r>
            <a:endParaRPr lang="en-US" b="1" dirty="0">
              <a:solidFill>
                <a:srgbClr val="000000"/>
              </a:solidFill>
            </a:endParaRPr>
          </a:p>
        </p:txBody>
      </p:sp>
      <p:grpSp>
        <p:nvGrpSpPr>
          <p:cNvPr id="47" name="Group 46"/>
          <p:cNvGrpSpPr/>
          <p:nvPr/>
        </p:nvGrpSpPr>
        <p:grpSpPr>
          <a:xfrm>
            <a:off x="4114800" y="4835550"/>
            <a:ext cx="428070" cy="422250"/>
            <a:chOff x="6629400" y="3505200"/>
            <a:chExt cx="428070" cy="422250"/>
          </a:xfrm>
        </p:grpSpPr>
        <p:cxnSp>
          <p:nvCxnSpPr>
            <p:cNvPr id="48" name="Straight Connector 47"/>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4648200" y="4563070"/>
            <a:ext cx="1229949" cy="923330"/>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br>
              <a:rPr lang="en-US" dirty="0" smtClean="0">
                <a:solidFill>
                  <a:srgbClr val="000000"/>
                </a:solidFill>
              </a:rPr>
            </a:br>
            <a:r>
              <a:rPr lang="en-US" b="1" dirty="0" smtClean="0">
                <a:solidFill>
                  <a:srgbClr val="000000"/>
                </a:solidFill>
              </a:rPr>
              <a:t>fixed</a:t>
            </a:r>
          </a:p>
        </p:txBody>
      </p:sp>
      <p:grpSp>
        <p:nvGrpSpPr>
          <p:cNvPr id="52" name="Group 51"/>
          <p:cNvGrpSpPr/>
          <p:nvPr/>
        </p:nvGrpSpPr>
        <p:grpSpPr>
          <a:xfrm rot="2720426">
            <a:off x="4114800" y="5715000"/>
            <a:ext cx="428070" cy="422250"/>
            <a:chOff x="6629400" y="3505200"/>
            <a:chExt cx="428070" cy="422250"/>
          </a:xfrm>
        </p:grpSpPr>
        <p:cxnSp>
          <p:nvCxnSpPr>
            <p:cNvPr id="53" name="Straight Connector 52"/>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a:blip r:embed="rId2">
            <a:alphaModFix amt="59000"/>
          </a:blip>
          <a:stretch>
            <a:fillRect/>
          </a:stretch>
        </p:blipFill>
        <p:spPr>
          <a:xfrm>
            <a:off x="1981200" y="3200400"/>
            <a:ext cx="1016000" cy="1016000"/>
          </a:xfrm>
          <a:prstGeom prst="rect">
            <a:avLst/>
          </a:prstGeom>
        </p:spPr>
      </p:pic>
      <p:pic>
        <p:nvPicPr>
          <p:cNvPr id="57" name="Picture 56"/>
          <p:cNvPicPr>
            <a:picLocks noChangeAspect="1"/>
          </p:cNvPicPr>
          <p:nvPr/>
        </p:nvPicPr>
        <p:blipFill>
          <a:blip r:embed="rId2">
            <a:alphaModFix amt="59000"/>
          </a:blip>
          <a:stretch>
            <a:fillRect/>
          </a:stretch>
        </p:blipFill>
        <p:spPr>
          <a:xfrm>
            <a:off x="6248400" y="3886200"/>
            <a:ext cx="1016000" cy="1016000"/>
          </a:xfrm>
          <a:prstGeom prst="rect">
            <a:avLst/>
          </a:prstGeom>
        </p:spPr>
      </p:pic>
      <p:pic>
        <p:nvPicPr>
          <p:cNvPr id="58" name="Picture 57"/>
          <p:cNvPicPr>
            <a:picLocks noChangeAspect="1"/>
          </p:cNvPicPr>
          <p:nvPr/>
        </p:nvPicPr>
        <p:blipFill>
          <a:blip r:embed="rId2">
            <a:alphaModFix amt="59000"/>
          </a:blip>
          <a:stretch>
            <a:fillRect/>
          </a:stretch>
        </p:blipFill>
        <p:spPr>
          <a:xfrm>
            <a:off x="3810000" y="5842000"/>
            <a:ext cx="1016000" cy="1016000"/>
          </a:xfrm>
          <a:prstGeom prst="rect">
            <a:avLst/>
          </a:prstGeom>
        </p:spPr>
      </p:pic>
      <p:sp>
        <p:nvSpPr>
          <p:cNvPr id="59" name="TextBox 58"/>
          <p:cNvSpPr txBox="1"/>
          <p:nvPr/>
        </p:nvSpPr>
        <p:spPr>
          <a:xfrm>
            <a:off x="6324600" y="5486400"/>
            <a:ext cx="1405328" cy="923330"/>
          </a:xfrm>
          <a:prstGeom prst="rect">
            <a:avLst/>
          </a:prstGeom>
          <a:noFill/>
        </p:spPr>
        <p:txBody>
          <a:bodyPr wrap="none" rtlCol="0">
            <a:spAutoFit/>
          </a:bodyPr>
          <a:lstStyle/>
          <a:p>
            <a:r>
              <a:rPr lang="en-US" dirty="0" smtClean="0"/>
              <a:t>Fastest,</a:t>
            </a:r>
            <a:br>
              <a:rPr lang="en-US" dirty="0" smtClean="0"/>
            </a:br>
            <a:r>
              <a:rPr lang="en-US" dirty="0" smtClean="0"/>
              <a:t>but potential </a:t>
            </a:r>
            <a:br>
              <a:rPr lang="en-US" dirty="0" smtClean="0"/>
            </a:br>
            <a:r>
              <a:rPr lang="en-US" dirty="0" smtClean="0"/>
              <a:t>crosstalk</a:t>
            </a:r>
            <a:endParaRPr lang="en-US" dirty="0"/>
          </a:p>
        </p:txBody>
      </p:sp>
      <p:sp>
        <p:nvSpPr>
          <p:cNvPr id="60" name="TextBox 59"/>
          <p:cNvSpPr txBox="1"/>
          <p:nvPr/>
        </p:nvSpPr>
        <p:spPr>
          <a:xfrm>
            <a:off x="8001000" y="3505200"/>
            <a:ext cx="1010839" cy="923330"/>
          </a:xfrm>
          <a:prstGeom prst="rect">
            <a:avLst/>
          </a:prstGeom>
          <a:noFill/>
        </p:spPr>
        <p:txBody>
          <a:bodyPr wrap="none" rtlCol="0">
            <a:spAutoFit/>
          </a:bodyPr>
          <a:lstStyle/>
          <a:p>
            <a:r>
              <a:rPr lang="en-US" dirty="0" smtClean="0"/>
              <a:t>Faster,</a:t>
            </a:r>
            <a:br>
              <a:rPr lang="en-US" dirty="0" smtClean="0"/>
            </a:br>
            <a:r>
              <a:rPr lang="en-US" dirty="0" smtClean="0"/>
              <a:t>no </a:t>
            </a:r>
            <a:br>
              <a:rPr lang="en-US" dirty="0" smtClean="0"/>
            </a:br>
            <a:r>
              <a:rPr lang="en-US" dirty="0" smtClean="0"/>
              <a:t>crosstalk</a:t>
            </a:r>
            <a:endParaRPr lang="en-US" dirty="0"/>
          </a:p>
        </p:txBody>
      </p:sp>
      <p:sp>
        <p:nvSpPr>
          <p:cNvPr id="61" name="TextBox 60"/>
          <p:cNvSpPr txBox="1"/>
          <p:nvPr/>
        </p:nvSpPr>
        <p:spPr>
          <a:xfrm>
            <a:off x="3200400" y="1371600"/>
            <a:ext cx="1010839" cy="923330"/>
          </a:xfrm>
          <a:prstGeom prst="rect">
            <a:avLst/>
          </a:prstGeom>
          <a:noFill/>
        </p:spPr>
        <p:txBody>
          <a:bodyPr wrap="none" rtlCol="0">
            <a:spAutoFit/>
          </a:bodyPr>
          <a:lstStyle/>
          <a:p>
            <a:r>
              <a:rPr lang="en-US" dirty="0" smtClean="0"/>
              <a:t>Slowest,</a:t>
            </a:r>
            <a:br>
              <a:rPr lang="en-US" dirty="0" smtClean="0"/>
            </a:br>
            <a:r>
              <a:rPr lang="en-US" dirty="0" smtClean="0"/>
              <a:t>no </a:t>
            </a:r>
            <a:br>
              <a:rPr lang="en-US" dirty="0" smtClean="0"/>
            </a:br>
            <a:r>
              <a:rPr lang="en-US" dirty="0" smtClean="0"/>
              <a:t>crosstalk</a:t>
            </a:r>
            <a:endParaRPr lang="en-US" dirty="0"/>
          </a:p>
        </p:txBody>
      </p:sp>
    </p:spTree>
    <p:extLst>
      <p:ext uri="{BB962C8B-B14F-4D97-AF65-F5344CB8AC3E}">
        <p14:creationId xmlns:p14="http://schemas.microsoft.com/office/powerpoint/2010/main" val="713486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Auto-focus modalities</a:t>
            </a:r>
            <a:endParaRPr lang="en-US" dirty="0"/>
          </a:p>
        </p:txBody>
      </p:sp>
      <p:sp>
        <p:nvSpPr>
          <p:cNvPr id="4" name="TextBox 3"/>
          <p:cNvSpPr txBox="1"/>
          <p:nvPr/>
        </p:nvSpPr>
        <p:spPr>
          <a:xfrm>
            <a:off x="1447800" y="1905000"/>
            <a:ext cx="2203097" cy="369332"/>
          </a:xfrm>
          <a:prstGeom prst="rect">
            <a:avLst/>
          </a:prstGeom>
          <a:noFill/>
        </p:spPr>
        <p:txBody>
          <a:bodyPr wrap="none" rtlCol="0">
            <a:spAutoFit/>
          </a:bodyPr>
          <a:lstStyle/>
          <a:p>
            <a:r>
              <a:rPr lang="en-US" dirty="0" smtClean="0"/>
              <a:t>“Software” autofocus</a:t>
            </a:r>
            <a:endParaRPr lang="en-US" dirty="0"/>
          </a:p>
        </p:txBody>
      </p:sp>
      <p:sp>
        <p:nvSpPr>
          <p:cNvPr id="13" name="TextBox 12"/>
          <p:cNvSpPr txBox="1"/>
          <p:nvPr/>
        </p:nvSpPr>
        <p:spPr>
          <a:xfrm>
            <a:off x="5105400" y="1905000"/>
            <a:ext cx="2289321" cy="369332"/>
          </a:xfrm>
          <a:prstGeom prst="rect">
            <a:avLst/>
          </a:prstGeom>
          <a:noFill/>
        </p:spPr>
        <p:txBody>
          <a:bodyPr wrap="none" rtlCol="0">
            <a:spAutoFit/>
          </a:bodyPr>
          <a:lstStyle/>
          <a:p>
            <a:r>
              <a:rPr lang="en-US" dirty="0" smtClean="0"/>
              <a:t>“Hardware” autofocus</a:t>
            </a:r>
            <a:endParaRPr lang="en-US" dirty="0"/>
          </a:p>
        </p:txBody>
      </p:sp>
    </p:spTree>
    <p:extLst>
      <p:ext uri="{BB962C8B-B14F-4D97-AF65-F5344CB8AC3E}">
        <p14:creationId xmlns:p14="http://schemas.microsoft.com/office/powerpoint/2010/main" val="2977292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stability</a:t>
            </a:r>
            <a:endParaRPr lang="en-US" dirty="0"/>
          </a:p>
        </p:txBody>
      </p:sp>
      <p:sp>
        <p:nvSpPr>
          <p:cNvPr id="3" name="Content Placeholder 2"/>
          <p:cNvSpPr>
            <a:spLocks noGrp="1"/>
          </p:cNvSpPr>
          <p:nvPr>
            <p:ph idx="1"/>
          </p:nvPr>
        </p:nvSpPr>
        <p:spPr/>
        <p:txBody>
          <a:bodyPr/>
          <a:lstStyle/>
          <a:p>
            <a:r>
              <a:rPr lang="en-US" dirty="0" smtClean="0"/>
              <a:t>Add movie</a:t>
            </a:r>
            <a:endParaRPr lang="en-US" dirty="0"/>
          </a:p>
        </p:txBody>
      </p:sp>
    </p:spTree>
    <p:extLst>
      <p:ext uri="{BB962C8B-B14F-4D97-AF65-F5344CB8AC3E}">
        <p14:creationId xmlns:p14="http://schemas.microsoft.com/office/powerpoint/2010/main" val="3453273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Running costs</a:t>
            </a:r>
            <a:endParaRPr lang="en-US" dirty="0"/>
          </a:p>
        </p:txBody>
      </p:sp>
      <p:sp>
        <p:nvSpPr>
          <p:cNvPr id="3" name="Content Placeholder 2"/>
          <p:cNvSpPr>
            <a:spLocks noGrp="1"/>
          </p:cNvSpPr>
          <p:nvPr>
            <p:ph idx="1"/>
          </p:nvPr>
        </p:nvSpPr>
        <p:spPr>
          <a:xfrm>
            <a:off x="5715000" y="5105400"/>
            <a:ext cx="2879508" cy="336316"/>
          </a:xfrm>
        </p:spPr>
        <p:txBody>
          <a:bodyPr>
            <a:normAutofit fontScale="25000" lnSpcReduction="20000"/>
          </a:bodyPr>
          <a:lstStyle/>
          <a:p>
            <a:pPr marL="0" indent="0">
              <a:buNone/>
            </a:pPr>
            <a:r>
              <a:rPr lang="en-US" b="1" i="1" dirty="0"/>
              <a:t>Fig. 2: </a:t>
            </a:r>
            <a:r>
              <a:rPr lang="en-US" i="1" dirty="0"/>
              <a:t>Double </a:t>
            </a:r>
            <a:r>
              <a:rPr lang="en-US" i="1" dirty="0" err="1"/>
              <a:t>colour</a:t>
            </a:r>
            <a:r>
              <a:rPr lang="en-US" i="1" dirty="0"/>
              <a:t> imaging in plastic cell culture plates.</a:t>
            </a:r>
          </a:p>
          <a:p>
            <a:pPr marL="0" indent="0">
              <a:buNone/>
            </a:pPr>
            <a:r>
              <a:rPr lang="en-US" i="1" dirty="0"/>
              <a:t>HeLa-Kyoto cell stably expressing H2B-mcherry and GFP-tubulin were cultured in a</a:t>
            </a:r>
          </a:p>
          <a:p>
            <a:pPr marL="0" indent="0">
              <a:buNone/>
            </a:pPr>
            <a:r>
              <a:rPr lang="en-US" i="1" dirty="0"/>
              <a:t>plastic cell culture plate from NUNC, fixed and subsequently imaged using a 20x/0.75NA</a:t>
            </a:r>
          </a:p>
          <a:p>
            <a:pPr marL="0" indent="0">
              <a:buNone/>
            </a:pPr>
            <a:r>
              <a:rPr lang="en-US" i="1" dirty="0"/>
              <a:t>objective with a magnification changer 2. (A,D) GFP-tubulin, (B,E) H2B-mcherry, (C,F)</a:t>
            </a:r>
          </a:p>
          <a:p>
            <a:pPr marL="0" indent="0">
              <a:buNone/>
            </a:pPr>
            <a:r>
              <a:rPr lang="en-US" i="1" dirty="0"/>
              <a:t>overlay image (GFP-tubulin shown in green and H2B-mcherry in red). Scale bar 10 </a:t>
            </a:r>
            <a:r>
              <a:rPr lang="en-US" i="1" dirty="0" err="1"/>
              <a:t>μm</a:t>
            </a:r>
            <a:r>
              <a:rPr lang="en-US" i="1" dirty="0"/>
              <a: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991670"/>
            <a:ext cx="4457700" cy="2858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390900" y="2364387"/>
            <a:ext cx="865905" cy="646331"/>
          </a:xfrm>
          <a:prstGeom prst="rect">
            <a:avLst/>
          </a:prstGeom>
          <a:noFill/>
        </p:spPr>
        <p:txBody>
          <a:bodyPr wrap="square" rtlCol="0">
            <a:spAutoFit/>
          </a:bodyPr>
          <a:lstStyle/>
          <a:p>
            <a:r>
              <a:rPr lang="en-US" dirty="0" smtClean="0"/>
              <a:t>Interphase</a:t>
            </a:r>
            <a:endParaRPr lang="en-US" dirty="0"/>
          </a:p>
        </p:txBody>
      </p:sp>
      <p:sp>
        <p:nvSpPr>
          <p:cNvPr id="7" name="TextBox 6"/>
          <p:cNvSpPr txBox="1"/>
          <p:nvPr/>
        </p:nvSpPr>
        <p:spPr>
          <a:xfrm>
            <a:off x="3695700" y="3812187"/>
            <a:ext cx="627656" cy="646331"/>
          </a:xfrm>
          <a:prstGeom prst="rect">
            <a:avLst/>
          </a:prstGeom>
          <a:noFill/>
        </p:spPr>
        <p:txBody>
          <a:bodyPr wrap="square" rtlCol="0">
            <a:spAutoFit/>
          </a:bodyPr>
          <a:lstStyle/>
          <a:p>
            <a:r>
              <a:rPr lang="en-US" dirty="0" smtClean="0"/>
              <a:t>Mitosis</a:t>
            </a:r>
            <a:endParaRPr lang="en-US" dirty="0"/>
          </a:p>
        </p:txBody>
      </p:sp>
      <p:sp>
        <p:nvSpPr>
          <p:cNvPr id="8" name="TextBox 7"/>
          <p:cNvSpPr txBox="1"/>
          <p:nvPr/>
        </p:nvSpPr>
        <p:spPr>
          <a:xfrm>
            <a:off x="4828345" y="1295400"/>
            <a:ext cx="956721" cy="646331"/>
          </a:xfrm>
          <a:prstGeom prst="rect">
            <a:avLst/>
          </a:prstGeom>
          <a:noFill/>
        </p:spPr>
        <p:txBody>
          <a:bodyPr wrap="square" rtlCol="0">
            <a:spAutoFit/>
          </a:bodyPr>
          <a:lstStyle/>
          <a:p>
            <a:r>
              <a:rPr lang="en-US" dirty="0" smtClean="0"/>
              <a:t>GFP-Tubulin</a:t>
            </a:r>
            <a:endParaRPr lang="en-US" dirty="0"/>
          </a:p>
        </p:txBody>
      </p:sp>
      <p:sp>
        <p:nvSpPr>
          <p:cNvPr id="9" name="TextBox 8"/>
          <p:cNvSpPr txBox="1"/>
          <p:nvPr/>
        </p:nvSpPr>
        <p:spPr>
          <a:xfrm>
            <a:off x="7962900" y="1297587"/>
            <a:ext cx="579010" cy="646331"/>
          </a:xfrm>
          <a:prstGeom prst="rect">
            <a:avLst/>
          </a:prstGeom>
          <a:noFill/>
        </p:spPr>
        <p:txBody>
          <a:bodyPr wrap="square" rtlCol="0">
            <a:spAutoFit/>
          </a:bodyPr>
          <a:lstStyle/>
          <a:p>
            <a:r>
              <a:rPr lang="en-US" dirty="0" smtClean="0"/>
              <a:t>Merge</a:t>
            </a:r>
            <a:endParaRPr lang="en-US" dirty="0"/>
          </a:p>
        </p:txBody>
      </p:sp>
      <p:sp>
        <p:nvSpPr>
          <p:cNvPr id="10" name="TextBox 9"/>
          <p:cNvSpPr txBox="1"/>
          <p:nvPr/>
        </p:nvSpPr>
        <p:spPr>
          <a:xfrm>
            <a:off x="6286500" y="1297587"/>
            <a:ext cx="1502648" cy="646331"/>
          </a:xfrm>
          <a:prstGeom prst="rect">
            <a:avLst/>
          </a:prstGeom>
          <a:noFill/>
        </p:spPr>
        <p:txBody>
          <a:bodyPr wrap="square" rtlCol="0">
            <a:spAutoFit/>
          </a:bodyPr>
          <a:lstStyle/>
          <a:p>
            <a:r>
              <a:rPr lang="en-US" dirty="0" smtClean="0"/>
              <a:t>DNA (Hb2-mCherry)</a:t>
            </a:r>
            <a:endParaRPr lang="en-US" dirty="0"/>
          </a:p>
        </p:txBody>
      </p:sp>
      <p:sp>
        <p:nvSpPr>
          <p:cNvPr id="11" name="TextBox 10"/>
          <p:cNvSpPr txBox="1"/>
          <p:nvPr/>
        </p:nvSpPr>
        <p:spPr>
          <a:xfrm>
            <a:off x="3581400" y="5105400"/>
            <a:ext cx="1980334" cy="64633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dirty="0" err="1" smtClean="0"/>
              <a:t>Celldiscoverer</a:t>
            </a:r>
            <a:r>
              <a:rPr lang="en-US" dirty="0" smtClean="0"/>
              <a:t> 7 </a:t>
            </a:r>
          </a:p>
          <a:p>
            <a:r>
              <a:rPr lang="en-US" dirty="0" smtClean="0"/>
              <a:t>logo</a:t>
            </a:r>
            <a:endParaRPr lang="en-US" dirty="0"/>
          </a:p>
        </p:txBody>
      </p:sp>
      <p:sp>
        <p:nvSpPr>
          <p:cNvPr id="4" name="TextBox 3"/>
          <p:cNvSpPr txBox="1"/>
          <p:nvPr/>
        </p:nvSpPr>
        <p:spPr>
          <a:xfrm>
            <a:off x="457200" y="1981200"/>
            <a:ext cx="2373516" cy="1200329"/>
          </a:xfrm>
          <a:prstGeom prst="rect">
            <a:avLst/>
          </a:prstGeom>
          <a:noFill/>
        </p:spPr>
        <p:txBody>
          <a:bodyPr wrap="none" rtlCol="0">
            <a:spAutoFit/>
          </a:bodyPr>
          <a:lstStyle/>
          <a:p>
            <a:r>
              <a:rPr lang="en-US" dirty="0" smtClean="0"/>
              <a:t>Picture multi-well plate</a:t>
            </a:r>
          </a:p>
          <a:p>
            <a:endParaRPr lang="en-US" dirty="0"/>
          </a:p>
          <a:p>
            <a:r>
              <a:rPr lang="en-US" dirty="0" smtClean="0"/>
              <a:t>Prices for glass-bottom</a:t>
            </a:r>
          </a:p>
          <a:p>
            <a:r>
              <a:rPr lang="en-US" dirty="0" smtClean="0"/>
              <a:t>And plastic-bottom</a:t>
            </a:r>
            <a:endParaRPr lang="en-US" dirty="0"/>
          </a:p>
        </p:txBody>
      </p:sp>
      <p:sp>
        <p:nvSpPr>
          <p:cNvPr id="6" name="TextBox 5"/>
          <p:cNvSpPr txBox="1"/>
          <p:nvPr/>
        </p:nvSpPr>
        <p:spPr>
          <a:xfrm>
            <a:off x="3124200" y="6172200"/>
            <a:ext cx="3563070" cy="369332"/>
          </a:xfrm>
          <a:prstGeom prst="rect">
            <a:avLst/>
          </a:prstGeom>
          <a:noFill/>
        </p:spPr>
        <p:txBody>
          <a:bodyPr wrap="none" rtlCol="0">
            <a:spAutoFit/>
          </a:bodyPr>
          <a:lstStyle/>
          <a:p>
            <a:r>
              <a:rPr lang="en-US" dirty="0" err="1" smtClean="0"/>
              <a:t>Todo</a:t>
            </a:r>
            <a:r>
              <a:rPr lang="en-US" dirty="0" smtClean="0"/>
              <a:t>: check effective NA=40x/0.75?</a:t>
            </a:r>
            <a:endParaRPr lang="en-US" dirty="0"/>
          </a:p>
        </p:txBody>
      </p:sp>
      <p:sp>
        <p:nvSpPr>
          <p:cNvPr id="12" name="TextBox 11"/>
          <p:cNvSpPr txBox="1"/>
          <p:nvPr/>
        </p:nvSpPr>
        <p:spPr>
          <a:xfrm>
            <a:off x="2057400" y="3276600"/>
            <a:ext cx="535648"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4160435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902</TotalTime>
  <Words>1156</Words>
  <Application>Microsoft Macintosh PowerPoint</Application>
  <PresentationFormat>On-screen Show (4:3)</PresentationFormat>
  <Paragraphs>232</Paragraphs>
  <Slides>38</Slides>
  <Notes>4</Notes>
  <HiddenSlides>0</HiddenSlides>
  <MMClips>2</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High-throughput and Adaptive Feedback Microscopy</vt:lpstr>
      <vt:lpstr>Advanced Light Microscopy Facility (ALMF) at EMBL Heidelberg</vt:lpstr>
      <vt:lpstr>PowerPoint Presentation</vt:lpstr>
      <vt:lpstr>HTM Screening Projects at ALMF</vt:lpstr>
      <vt:lpstr>Things you may pay attention to when acquiring a new high-throughput screening system</vt:lpstr>
      <vt:lpstr>Multi-color Imaging Modalities</vt:lpstr>
      <vt:lpstr>Auto-focus modalities</vt:lpstr>
      <vt:lpstr>Temperature stability</vt:lpstr>
      <vt:lpstr>Running costs</vt:lpstr>
      <vt:lpstr>Things to pay attention to when acquiring a new high-throughput screening system</vt:lpstr>
      <vt:lpstr>Things to pay attention to when acquiring a new high-throughput screening system</vt:lpstr>
      <vt:lpstr>Things to pay attention to when acquiring a new high-throughput screening system</vt:lpstr>
      <vt:lpstr>Things to pay attention to when acquiring a new high-throughput screening system</vt:lpstr>
      <vt:lpstr>Edge effects</vt:lpstr>
      <vt:lpstr>Autofocus CellDiscoverer 7</vt:lpstr>
      <vt:lpstr>Autophagosome screen</vt:lpstr>
      <vt:lpstr>Acquisition modalities: confocal</vt:lpstr>
      <vt:lpstr>Acquisition Modalities: Widefield</vt:lpstr>
      <vt:lpstr>Low NA Fluorescence Imaging </vt:lpstr>
      <vt:lpstr>Advice</vt:lpstr>
      <vt:lpstr>Multi-well Transmission Imaging</vt:lpstr>
      <vt:lpstr>Low NA Transmission Imaging</vt:lpstr>
      <vt:lpstr>What to measure</vt:lpstr>
      <vt:lpstr>Secondary Screens</vt:lpstr>
      <vt:lpstr>What to measure</vt:lpstr>
      <vt:lpstr>Intelligent Microscopy [Conrad et al.] Adaptive Feedback Microscopy [Tischer et al.] Smart Microscopy [Huisken et al.] Open Application Development (OAD) [Zeiss]   </vt:lpstr>
      <vt:lpstr>High-resolution Adaptive Feedback Time-lapse Imaging of Mitosis</vt:lpstr>
      <vt:lpstr>  </vt:lpstr>
      <vt:lpstr>  </vt:lpstr>
      <vt:lpstr>PowerPoint Presentation</vt:lpstr>
      <vt:lpstr>Adaptive FCS Microscopy</vt:lpstr>
      <vt:lpstr>Automated Immersion System</vt:lpstr>
      <vt:lpstr>Image analysis, quality control and statistics</vt:lpstr>
      <vt:lpstr>PowerPoint Presentation</vt:lpstr>
      <vt:lpstr>PowerPoint Presentation</vt:lpstr>
      <vt:lpstr>PowerPoint Presentation</vt:lpstr>
      <vt:lpstr>PowerPoint Presentation</vt:lpstr>
      <vt:lpstr>Adaptive Feedback Microscopy  using ZEISS products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almf</dc:creator>
  <cp:lastModifiedBy>Christian Tischer</cp:lastModifiedBy>
  <cp:revision>81</cp:revision>
  <dcterms:created xsi:type="dcterms:W3CDTF">2006-08-16T00:00:00Z</dcterms:created>
  <dcterms:modified xsi:type="dcterms:W3CDTF">2016-11-26T19:04:39Z</dcterms:modified>
</cp:coreProperties>
</file>